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8"/>
  </p:notesMasterIdLst>
  <p:sldIdLst>
    <p:sldId id="256" r:id="rId2"/>
    <p:sldId id="257" r:id="rId3"/>
    <p:sldId id="258" r:id="rId4"/>
    <p:sldId id="276" r:id="rId5"/>
    <p:sldId id="275" r:id="rId6"/>
    <p:sldId id="260" r:id="rId7"/>
    <p:sldId id="278" r:id="rId8"/>
    <p:sldId id="277" r:id="rId9"/>
    <p:sldId id="267" r:id="rId10"/>
    <p:sldId id="266" r:id="rId11"/>
    <p:sldId id="269" r:id="rId12"/>
    <p:sldId id="270" r:id="rId13"/>
    <p:sldId id="272" r:id="rId14"/>
    <p:sldId id="261" r:id="rId15"/>
    <p:sldId id="285" r:id="rId16"/>
    <p:sldId id="286" r:id="rId17"/>
    <p:sldId id="287" r:id="rId18"/>
    <p:sldId id="288" r:id="rId19"/>
    <p:sldId id="271" r:id="rId20"/>
    <p:sldId id="262" r:id="rId21"/>
    <p:sldId id="263" r:id="rId22"/>
    <p:sldId id="279" r:id="rId23"/>
    <p:sldId id="273" r:id="rId24"/>
    <p:sldId id="264" r:id="rId25"/>
    <p:sldId id="274" r:id="rId26"/>
    <p:sldId id="265" r:id="rId27"/>
  </p:sldIdLst>
  <p:sldSz cx="9144000" cy="5143500" type="screen16x9"/>
  <p:notesSz cx="6858000" cy="9144000"/>
  <p:embeddedFontLst>
    <p:embeddedFont>
      <p:font typeface="Poppins Medium" panose="020B0604020202020204" charset="0"/>
      <p:regular r:id="rId29"/>
      <p:bold r:id="rId30"/>
      <p:italic r:id="rId31"/>
      <p:boldItalic r:id="rId32"/>
    </p:embeddedFont>
    <p:embeddedFont>
      <p:font typeface="Helvetica Neue Light" panose="020B0604020202020204" charset="0"/>
      <p:regular r:id="rId33"/>
      <p:bold r:id="rId34"/>
      <p:italic r:id="rId35"/>
      <p:boldItalic r:id="rId36"/>
    </p:embeddedFont>
    <p:embeddedFont>
      <p:font typeface="Bookman Old Style" panose="02050604050505020204" pitchFamily="18" charset="0"/>
      <p:regular r:id="rId37"/>
      <p:bold r:id="rId38"/>
      <p:italic r:id="rId39"/>
      <p:boldItalic r:id="rId40"/>
    </p:embeddedFont>
    <p:embeddedFont>
      <p:font typeface="Helvetica Neue" panose="020B0604020202020204" charset="0"/>
      <p:regular r:id="rId41"/>
      <p:bold r:id="rId42"/>
      <p:italic r:id="rId43"/>
      <p:boldItalic r:id="rId44"/>
    </p:embeddedFont>
    <p:embeddedFont>
      <p:font typeface="Lato" panose="020B0604020202020204" charset="0"/>
      <p:regular r:id="rId45"/>
      <p:bold r:id="rId46"/>
      <p:italic r:id="rId47"/>
      <p:boldItalic r:id="rId48"/>
    </p:embeddedFont>
    <p:embeddedFont>
      <p:font typeface="Libre Franklin" panose="020B0604020202020204" charset="0"/>
      <p:regular r:id="rId49"/>
      <p:bold r:id="rId50"/>
      <p:italic r:id="rId51"/>
      <p:boldItalic r:id="rId52"/>
    </p:embeddedFont>
    <p:embeddedFont>
      <p:font typeface="Poppins"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16" clrIdx="0">
    <p:extLst>
      <p:ext uri="{19B8F6BF-5375-455C-9EA6-DF929625EA0E}">
        <p15:presenceInfo xmlns:p15="http://schemas.microsoft.com/office/powerpoint/2012/main" userId="ILCHENKO KSENI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24" autoAdjust="0"/>
  </p:normalViewPr>
  <p:slideViewPr>
    <p:cSldViewPr snapToGrid="0">
      <p:cViewPr>
        <p:scale>
          <a:sx n="80" d="100"/>
          <a:sy n="80" d="100"/>
        </p:scale>
        <p:origin x="1522" y="48"/>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imatewatchdata.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di.unfccc.int/detailed_data_by_party" TargetMode="External"/><Relationship Id="rId4" Type="http://schemas.openxmlformats.org/officeDocument/2006/relationships/hyperlink" Target="http://doi.org/10.5880/PIK.2017.00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7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1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2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Solar </a:t>
            </a:r>
            <a:r>
              <a:rPr lang="de-DE" dirty="0" err="1"/>
              <a:t>hydro</a:t>
            </a:r>
            <a:r>
              <a:rPr lang="de-DE" dirty="0"/>
              <a:t> and</a:t>
            </a:r>
            <a:endParaRPr dirty="0"/>
          </a:p>
        </p:txBody>
      </p:sp>
    </p:spTree>
    <p:extLst>
      <p:ext uri="{BB962C8B-B14F-4D97-AF65-F5344CB8AC3E}">
        <p14:creationId xmlns:p14="http://schemas.microsoft.com/office/powerpoint/2010/main" val="179805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96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89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8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34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latin typeface="Slack-Lato"/>
              </a:rPr>
              <a:t>Centralized: stores data at a centralized database system + access from different locations + authentication process</a:t>
            </a:r>
            <a:r>
              <a:rPr lang="en-US" dirty="0"/>
              <a:t/>
            </a:r>
            <a:br>
              <a:rPr lang="en-US" dirty="0"/>
            </a:br>
            <a:r>
              <a:rPr lang="en-US" b="0" i="0" dirty="0">
                <a:solidFill>
                  <a:srgbClr val="1D1C1D"/>
                </a:solidFill>
                <a:effectLst/>
                <a:latin typeface="Slack-Lato"/>
              </a:rPr>
              <a:t>Distributed: distributed among different database systems + database systems are connected via communication links</a:t>
            </a:r>
            <a:r>
              <a:rPr lang="en-US" dirty="0"/>
              <a:t/>
            </a:r>
            <a:br>
              <a:rPr lang="en-US" dirty="0"/>
            </a:br>
            <a:r>
              <a:rPr lang="en-US" b="0" i="0" dirty="0">
                <a:solidFill>
                  <a:srgbClr val="1D1C1D"/>
                </a:solidFill>
                <a:effectLst/>
                <a:latin typeface="Slack-Lato"/>
              </a:rPr>
              <a:t>Relational: based on the relational data model + which stores data in the form of a table (row +column) + uses SQL for storing, manipulating</a:t>
            </a:r>
            <a:r>
              <a:rPr lang="en-US" dirty="0"/>
              <a:t/>
            </a:r>
            <a:br>
              <a:rPr lang="en-US" dirty="0"/>
            </a:br>
            <a:r>
              <a:rPr lang="en-US" b="0" i="0" dirty="0">
                <a:solidFill>
                  <a:srgbClr val="1D1C1D"/>
                </a:solidFill>
                <a:effectLst/>
                <a:latin typeface="Slack-Lato"/>
              </a:rPr>
              <a:t>Object-oriented: uses the object-based data model approach for storing data</a:t>
            </a:r>
            <a:r>
              <a:rPr lang="en-US" dirty="0"/>
              <a:t/>
            </a:r>
            <a:br>
              <a:rPr lang="en-US" dirty="0"/>
            </a:br>
            <a:r>
              <a:rPr lang="en-US" b="0" i="0" dirty="0">
                <a:solidFill>
                  <a:srgbClr val="1D1C1D"/>
                </a:solidFill>
                <a:effectLst/>
                <a:latin typeface="Slack-Lato"/>
              </a:rPr>
              <a:t>Why SQL: ability to store the data collected + ability to create queries and retrieve information + ability to create relations or not</a:t>
            </a:r>
            <a:endParaRPr dirty="0"/>
          </a:p>
        </p:txBody>
      </p:sp>
    </p:spTree>
    <p:extLst>
      <p:ext uri="{BB962C8B-B14F-4D97-AF65-F5344CB8AC3E}">
        <p14:creationId xmlns:p14="http://schemas.microsoft.com/office/powerpoint/2010/main" val="394967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19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7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202124"/>
                </a:solidFill>
                <a:effectLst/>
                <a:latin typeface="Arial" panose="020B0604020202020204" pitchFamily="34" charset="0"/>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dirty="0"/>
          </a:p>
        </p:txBody>
      </p:sp>
    </p:spTree>
    <p:extLst>
      <p:ext uri="{BB962C8B-B14F-4D97-AF65-F5344CB8AC3E}">
        <p14:creationId xmlns:p14="http://schemas.microsoft.com/office/powerpoint/2010/main" val="111724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.datset2 </a:t>
            </a:r>
            <a:r>
              <a:rPr lang="en-US" sz="1100" b="0" i="0" u="none" strike="noStrike" dirty="0">
                <a:solidFill>
                  <a:srgbClr val="000000"/>
                </a:solidFill>
                <a:effectLst/>
                <a:latin typeface="Arial" panose="020B0604020202020204" pitchFamily="34" charset="0"/>
                <a:sym typeface="Wingdings" panose="05000000000000000000" pitchFamily="2" charset="2"/>
              </a:rPr>
              <a:t> </a:t>
            </a:r>
            <a:r>
              <a:rPr lang="en-US" sz="1100" b="0" i="0" u="none" strike="noStrike" dirty="0">
                <a:solidFill>
                  <a:srgbClr val="000000"/>
                </a:solidFill>
                <a:effectLst/>
                <a:latin typeface="Arial" panose="020B0604020202020204" pitchFamily="34" charset="0"/>
              </a:rPr>
              <a:t>All of the numeric data is given in </a:t>
            </a:r>
            <a:r>
              <a:rPr lang="en-US" sz="1100" b="0" i="0" u="none" strike="noStrike" dirty="0">
                <a:solidFill>
                  <a:srgbClr val="202124"/>
                </a:solidFill>
                <a:effectLst/>
                <a:latin typeface="Arial" panose="020B0604020202020204" pitchFamily="34" charset="0"/>
              </a:rPr>
              <a:t>Metric tons of carbon dioxide equivalent or MTCO2e.</a:t>
            </a:r>
            <a:endParaRPr dirty="0"/>
          </a:p>
        </p:txBody>
      </p:sp>
    </p:spTree>
    <p:extLst>
      <p:ext uri="{BB962C8B-B14F-4D97-AF65-F5344CB8AC3E}">
        <p14:creationId xmlns:p14="http://schemas.microsoft.com/office/powerpoint/2010/main" val="91119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created by the University of Dayton - Environmental Protection Agency, stored in their Average Daily Temperature Archive, source university American National Climatic Data Center</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first data source: </a:t>
            </a:r>
            <a:r>
              <a:rPr lang="en-US" sz="1800" b="0" i="0" u="sng" strike="noStrike" dirty="0">
                <a:solidFill>
                  <a:srgbClr val="1155CC"/>
                </a:solidFill>
                <a:effectLst/>
                <a:latin typeface="Arial" panose="020B0604020202020204" pitchFamily="34" charset="0"/>
                <a:hlinkClick r:id="rId3"/>
              </a:rPr>
              <a:t>Climate Watch</a:t>
            </a:r>
            <a:r>
              <a:rPr lang="en-US" sz="1800" b="0" i="0" u="none" strike="noStrike" dirty="0">
                <a:solidFill>
                  <a:srgbClr val="202124"/>
                </a:solidFill>
                <a:effectLst/>
                <a:latin typeface="Arial" panose="020B0604020202020204" pitchFamily="34" charset="0"/>
              </a:rPr>
              <a:t>.  created 2018 by a Washington DC based institution named: World Resources Institute, </a:t>
            </a:r>
            <a:r>
              <a:rPr lang="en-US" sz="3200" b="0" i="0" dirty="0">
                <a:solidFill>
                  <a:srgbClr val="FFFFFF"/>
                </a:solidFill>
                <a:effectLst/>
                <a:latin typeface="Lato" panose="020B0604020202020204" pitchFamily="34" charset="0"/>
              </a:rPr>
              <a:t>Climate Watch offers open data, visualizations and analysis to help policymakers, researchers and other stakeholders gather insights on countries' climate progress.</a:t>
            </a:r>
          </a:p>
          <a:p>
            <a:pPr marL="0" lvl="0" indent="0" algn="l" rtl="0">
              <a:spcBef>
                <a:spcPts val="0"/>
              </a:spcBef>
              <a:spcAft>
                <a:spcPts val="0"/>
              </a:spcAft>
              <a:buNone/>
            </a:pPr>
            <a:r>
              <a:rPr lang="en-US" sz="1800" b="0" i="0" u="sng" strike="noStrike" dirty="0">
                <a:solidFill>
                  <a:srgbClr val="1155CC"/>
                </a:solidFill>
                <a:effectLst/>
                <a:latin typeface="Arial" panose="020B0604020202020204" pitchFamily="34" charset="0"/>
                <a:hlinkClick r:id="rId4"/>
              </a:rPr>
              <a:t>The PRIMAP-hist national historical emissions time series (1850-2014). V. 1.1</a:t>
            </a:r>
            <a:r>
              <a:rPr lang="en-US" sz="1800" b="0" i="0" u="none" strike="noStrike" dirty="0">
                <a:solidFill>
                  <a:srgbClr val="202124"/>
                </a:solidFill>
                <a:effectLst/>
                <a:latin typeface="Arial" panose="020B0604020202020204" pitchFamily="34" charset="0"/>
              </a:rPr>
              <a:t>, collected and created by  </a:t>
            </a:r>
            <a:r>
              <a:rPr lang="en-US" sz="1800" b="0" i="0" u="none" strike="noStrike" dirty="0" err="1">
                <a:solidFill>
                  <a:srgbClr val="202124"/>
                </a:solidFill>
                <a:effectLst/>
                <a:latin typeface="Arial" panose="020B0604020202020204" pitchFamily="34" charset="0"/>
              </a:rPr>
              <a:t>Gtschow</a:t>
            </a:r>
            <a:r>
              <a:rPr lang="en-US" sz="1800" b="0" i="0" u="none" strike="noStrike" dirty="0">
                <a:solidFill>
                  <a:srgbClr val="202124"/>
                </a:solidFill>
                <a:effectLst/>
                <a:latin typeface="Arial" panose="020B0604020202020204" pitchFamily="34" charset="0"/>
              </a:rPr>
              <a:t> Johannes, Jeffery  Louise, </a:t>
            </a:r>
            <a:r>
              <a:rPr lang="en-US" sz="1800" b="0" i="0" u="none" strike="noStrike" dirty="0" err="1">
                <a:solidFill>
                  <a:srgbClr val="202124"/>
                </a:solidFill>
                <a:effectLst/>
                <a:latin typeface="Arial" panose="020B0604020202020204" pitchFamily="34" charset="0"/>
              </a:rPr>
              <a:t>Gieseke</a:t>
            </a:r>
            <a:r>
              <a:rPr lang="en-US" sz="1800" b="0" i="0" u="none" strike="noStrike" dirty="0">
                <a:solidFill>
                  <a:srgbClr val="202124"/>
                </a:solidFill>
                <a:effectLst/>
                <a:latin typeface="Arial" panose="020B0604020202020204" pitchFamily="34" charset="0"/>
              </a:rPr>
              <a:t> Robert and Gebel Ronja in 2017 as part of the </a:t>
            </a:r>
            <a:r>
              <a:rPr lang="en-US" sz="1800" b="0" i="0" u="none" strike="noStrike" dirty="0" err="1">
                <a:solidFill>
                  <a:srgbClr val="202124"/>
                </a:solidFill>
                <a:effectLst/>
                <a:latin typeface="Arial" panose="020B0604020202020204" pitchFamily="34" charset="0"/>
              </a:rPr>
              <a:t>potsdom</a:t>
            </a:r>
            <a:r>
              <a:rPr lang="en-US" sz="1800" b="0" i="0" u="none" strike="noStrike" dirty="0">
                <a:solidFill>
                  <a:srgbClr val="202124"/>
                </a:solidFill>
                <a:effectLst/>
                <a:latin typeface="Arial" panose="020B0604020202020204" pitchFamily="34" charset="0"/>
              </a:rPr>
              <a:t> institute for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impact research</a:t>
            </a: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UNFCCC data: </a:t>
            </a:r>
            <a:r>
              <a:rPr lang="en-US" sz="1800" b="0" i="0" u="sng" strike="noStrike" dirty="0">
                <a:solidFill>
                  <a:srgbClr val="1155CC"/>
                </a:solidFill>
                <a:effectLst/>
                <a:latin typeface="Arial" panose="020B0604020202020204" pitchFamily="34" charset="0"/>
                <a:hlinkClick r:id="rId5"/>
              </a:rPr>
              <a:t>Greenhouse Gas Inventory Data - Detailed data by Party</a:t>
            </a:r>
            <a:r>
              <a:rPr lang="en-US" sz="1800" b="0" i="0" u="none" strike="noStrike" dirty="0">
                <a:solidFill>
                  <a:srgbClr val="202124"/>
                </a:solidFill>
                <a:effectLst/>
                <a:latin typeface="Arial" panose="020B0604020202020204" pitchFamily="34" charset="0"/>
              </a:rPr>
              <a:t> created by UNFCCC in 2017, released by the United Nations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change </a:t>
            </a:r>
            <a:r>
              <a:rPr lang="en-US" sz="1800" b="0" i="0" u="none" strike="noStrike" dirty="0" err="1">
                <a:solidFill>
                  <a:srgbClr val="202124"/>
                </a:solidFill>
                <a:effectLst/>
                <a:latin typeface="Arial" panose="020B0604020202020204" pitchFamily="34" charset="0"/>
              </a:rPr>
              <a:t>institut</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3200" b="0" i="0" dirty="0">
                <a:solidFill>
                  <a:srgbClr val="4D5156"/>
                </a:solidFill>
                <a:effectLst/>
                <a:latin typeface="arial" panose="020B0604020202020204" pitchFamily="34" charset="0"/>
              </a:rPr>
              <a:t>The World Resources Institute is a global research non-profit organization established in 1982 with funding from the MacArthur Foundation under the leadership of James Gustave </a:t>
            </a:r>
            <a:r>
              <a:rPr lang="en-US" sz="3200" b="0" i="0" dirty="0" err="1">
                <a:solidFill>
                  <a:srgbClr val="4D5156"/>
                </a:solidFill>
                <a:effectLst/>
                <a:latin typeface="arial" panose="020B0604020202020204" pitchFamily="34" charset="0"/>
              </a:rPr>
              <a:t>Speth</a:t>
            </a:r>
            <a:r>
              <a:rPr lang="en-US" sz="3200" b="0" i="0" dirty="0">
                <a:solidFill>
                  <a:srgbClr val="4D5156"/>
                </a:solidFill>
                <a:effectLst/>
                <a:latin typeface="arial" panose="020B0604020202020204" pitchFamily="34" charset="0"/>
              </a:rPr>
              <a:t>. WRI's activities are focused on seven areas: food, forests, water, energy, cities, climate and ocean. </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670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2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5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pccs.kepco.go.k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rgbClr val="434343"/>
                </a:solidFill>
                <a:latin typeface="Poppins Medium"/>
                <a:ea typeface="Poppins Medium"/>
                <a:cs typeface="Poppins Medium"/>
                <a:sym typeface="Poppins Medium"/>
              </a:rPr>
              <a:t>SEP</a:t>
            </a:r>
            <a:r>
              <a:rPr lang="en" sz="1000" dirty="0" smtClean="0">
                <a:solidFill>
                  <a:srgbClr val="434343"/>
                </a:solidFill>
                <a:latin typeface="Poppins Medium"/>
                <a:ea typeface="Poppins Medium"/>
                <a:cs typeface="Poppins Medium"/>
                <a:sym typeface="Poppins Medium"/>
              </a:rPr>
              <a:t> 23rd  </a:t>
            </a:r>
            <a:r>
              <a:rPr lang="en" sz="1000" dirty="0">
                <a:solidFill>
                  <a:srgbClr val="434343"/>
                </a:solidFill>
                <a:latin typeface="Poppins Medium"/>
                <a:ea typeface="Poppins Medium"/>
                <a:cs typeface="Poppins Medium"/>
                <a:sym typeface="Poppins Medium"/>
              </a:rPr>
              <a:t>|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95325" y="1589850"/>
            <a:ext cx="6877050" cy="1477297"/>
          </a:xfrm>
          <a:prstGeom prst="rect">
            <a:avLst/>
          </a:prstGeom>
          <a:noFill/>
          <a:ln>
            <a:noFill/>
          </a:ln>
        </p:spPr>
        <p:txBody>
          <a:bodyPr spcFirstLastPara="1" wrap="square" lIns="91425" tIns="91425" rIns="91425" bIns="91425" anchor="t" anchorCtr="0">
            <a:spAutoFit/>
          </a:bodyPr>
          <a:lstStyle/>
          <a:p>
            <a:pPr lvl="0" algn="ctr"/>
            <a:r>
              <a:rPr lang="en-GB" sz="2800" b="1" dirty="0" smtClean="0">
                <a:solidFill>
                  <a:srgbClr val="2DC5FA"/>
                </a:solidFill>
                <a:latin typeface="Poppins"/>
                <a:ea typeface="Poppins"/>
                <a:cs typeface="Poppins"/>
                <a:sym typeface="Poppins"/>
              </a:rPr>
              <a:t>Steel </a:t>
            </a:r>
            <a:r>
              <a:rPr lang="en-GB" sz="2800" b="1" dirty="0">
                <a:solidFill>
                  <a:srgbClr val="2DC5FA"/>
                </a:solidFill>
                <a:latin typeface="Poppins"/>
                <a:ea typeface="Poppins"/>
                <a:cs typeface="Poppins"/>
                <a:sym typeface="Poppins"/>
              </a:rPr>
              <a:t>Industry Energy Consumption </a:t>
            </a:r>
          </a:p>
          <a:p>
            <a:pPr lvl="0" algn="ctr"/>
            <a:r>
              <a:rPr lang="en-GB" sz="2800" b="1" dirty="0">
                <a:solidFill>
                  <a:srgbClr val="2DC5FA"/>
                </a:solidFill>
                <a:latin typeface="Poppins"/>
                <a:ea typeface="Poppins"/>
                <a:cs typeface="Poppins"/>
                <a:sym typeface="Poppins"/>
              </a:rPr>
              <a:t>In a smart small-scale steel industry in South Korea </a:t>
            </a:r>
          </a:p>
        </p:txBody>
      </p:sp>
      <p:sp>
        <p:nvSpPr>
          <p:cNvPr id="91" name="Google Shape;91;p18"/>
          <p:cNvSpPr txBox="1"/>
          <p:nvPr/>
        </p:nvSpPr>
        <p:spPr>
          <a:xfrm>
            <a:off x="4538675" y="3568998"/>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smtClean="0">
                <a:solidFill>
                  <a:srgbClr val="434343"/>
                </a:solidFill>
                <a:latin typeface="Poppins Medium"/>
                <a:ea typeface="Poppins Medium"/>
                <a:cs typeface="Poppins Medium"/>
                <a:sym typeface="Poppins Medium"/>
              </a:rPr>
              <a:t>Vithushan Vadivel</a:t>
            </a:r>
            <a:endParaRPr sz="2100" dirty="0">
              <a:solidFill>
                <a:srgbClr val="434343"/>
              </a:solidFill>
              <a:latin typeface="Poppins Medium"/>
              <a:ea typeface="Poppins Medium"/>
              <a:cs typeface="Poppins Medium"/>
              <a:sym typeface="Poppins Medium"/>
            </a:endParaRPr>
          </a:p>
        </p:txBody>
      </p:sp>
      <p:sp>
        <p:nvSpPr>
          <p:cNvPr id="2" name="TextBox 1"/>
          <p:cNvSpPr txBox="1"/>
          <p:nvPr/>
        </p:nvSpPr>
        <p:spPr>
          <a:xfrm>
            <a:off x="7496175" y="4724400"/>
            <a:ext cx="1647825" cy="338554"/>
          </a:xfrm>
          <a:prstGeom prst="rect">
            <a:avLst/>
          </a:prstGeom>
          <a:noFill/>
        </p:spPr>
        <p:txBody>
          <a:bodyPr wrap="square" rtlCol="0">
            <a:spAutoFit/>
          </a:bodyPr>
          <a:lstStyle/>
          <a:p>
            <a:r>
              <a:rPr lang="fr-FR" sz="1600" b="1" dirty="0" smtClean="0">
                <a:solidFill>
                  <a:srgbClr val="00B0F0"/>
                </a:solidFill>
              </a:rPr>
              <a:t>DAFT JUL25</a:t>
            </a:r>
            <a:endParaRPr lang="en-GB" sz="1600" b="1" dirty="0">
              <a:solidFill>
                <a:srgbClr val="00B0F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Exploratory Data </a:t>
            </a:r>
            <a:r>
              <a:rPr lang="en-GB" sz="2300" b="1" dirty="0" smtClean="0">
                <a:solidFill>
                  <a:srgbClr val="2DC5FA"/>
                </a:solidFill>
                <a:latin typeface="Poppins"/>
                <a:ea typeface="Poppins"/>
                <a:cs typeface="Poppins"/>
                <a:sym typeface="Poppins"/>
              </a:rPr>
              <a:t>analysis</a:t>
            </a:r>
          </a:p>
          <a:p>
            <a:pPr lvl="0">
              <a:spcAft>
                <a:spcPts val="1600"/>
              </a:spcAft>
            </a:pPr>
            <a:endParaRPr lang="en-GB"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430711" y="922325"/>
            <a:ext cx="4181285" cy="3811599"/>
          </a:xfrm>
          <a:prstGeom prst="rect">
            <a:avLst/>
          </a:prstGeom>
        </p:spPr>
      </p:pic>
      <p:sp>
        <p:nvSpPr>
          <p:cNvPr id="9" name="Google Shape;117;p22"/>
          <p:cNvSpPr txBox="1"/>
          <p:nvPr/>
        </p:nvSpPr>
        <p:spPr>
          <a:xfrm>
            <a:off x="808650" y="2007672"/>
            <a:ext cx="3622061"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endParaRPr lang="de-DE"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Line graph to analyse the changes of usage of power/energy in a week</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54105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633689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Exploratory Data analysis</a:t>
            </a:r>
          </a:p>
          <a:p>
            <a:pPr lvl="0">
              <a:spcAft>
                <a:spcPts val="1600"/>
              </a:spcAft>
            </a:pPr>
            <a:endParaRPr lang="fr-FR" sz="2300" b="1" dirty="0" smtClean="0">
              <a:solidFill>
                <a:srgbClr val="2DC5FA"/>
              </a:solidFill>
              <a:latin typeface="Poppins"/>
              <a:ea typeface="Poppins"/>
              <a:cs typeface="Poppins"/>
              <a:sym typeface="Poppins"/>
            </a:endParaRPr>
          </a:p>
          <a:p>
            <a:pPr lvl="0">
              <a:spcAft>
                <a:spcPts val="1600"/>
              </a:spcAft>
            </a:pPr>
            <a:endParaRPr lang="en-GB"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92268" y="1557210"/>
            <a:ext cx="3952512" cy="2578881"/>
          </a:xfrm>
          <a:prstGeom prst="rect">
            <a:avLst/>
          </a:prstGeom>
        </p:spPr>
      </p:pic>
      <p:pic>
        <p:nvPicPr>
          <p:cNvPr id="3" name="Picture 2"/>
          <p:cNvPicPr>
            <a:picLocks noChangeAspect="1"/>
          </p:cNvPicPr>
          <p:nvPr/>
        </p:nvPicPr>
        <p:blipFill>
          <a:blip r:embed="rId5"/>
          <a:stretch>
            <a:fillRect/>
          </a:stretch>
        </p:blipFill>
        <p:spPr>
          <a:xfrm>
            <a:off x="4444780" y="1566735"/>
            <a:ext cx="4203041" cy="2805240"/>
          </a:xfrm>
          <a:prstGeom prst="rect">
            <a:avLst/>
          </a:prstGeom>
        </p:spPr>
      </p:pic>
      <p:sp>
        <p:nvSpPr>
          <p:cNvPr id="7" name="Google Shape;117;p22"/>
          <p:cNvSpPr txBox="1"/>
          <p:nvPr/>
        </p:nvSpPr>
        <p:spPr>
          <a:xfrm>
            <a:off x="594119" y="757955"/>
            <a:ext cx="7574573"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endParaRPr lang="de-DE"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Scatterplot to show the correlations in between Usage of energy and Lagging current reactive power and Lagging current power factor</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375388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966525" y="3208325"/>
            <a:ext cx="4066065" cy="430225"/>
          </a:xfrm>
          <a:prstGeom prst="rect">
            <a:avLst/>
          </a:prstGeom>
          <a:noFill/>
          <a:ln>
            <a:noFill/>
          </a:ln>
        </p:spPr>
        <p:txBody>
          <a:bodyPr spcFirstLastPara="1" wrap="square" lIns="91425" tIns="91425" rIns="91425" bIns="91425" anchor="t" anchorCtr="0">
            <a:noAutofit/>
          </a:bodyPr>
          <a:lstStyle/>
          <a:p>
            <a:r>
              <a:rPr lang="en-GB" b="1" dirty="0" err="1"/>
              <a:t>Hyperparameters</a:t>
            </a:r>
            <a:r>
              <a:rPr lang="en-GB" b="1" dirty="0"/>
              <a:t> tuning</a:t>
            </a:r>
          </a:p>
          <a:p>
            <a:pPr lvl="0" rtl="0">
              <a:lnSpc>
                <a:spcPct val="100000"/>
              </a:lnSpc>
              <a:spcBef>
                <a:spcPts val="0"/>
              </a:spcBef>
              <a:spcAft>
                <a:spcPts val="0"/>
              </a:spcAft>
            </a:pPr>
            <a:endParaRPr lang="en-US" sz="1200" i="0" u="none" strike="noStrike" dirty="0">
              <a:solidFill>
                <a:srgbClr val="202124"/>
              </a:solidFill>
              <a:effectLst/>
              <a:latin typeface="Poppins Medium" panose="00000600000000000000" pitchFamily="2" charset="0"/>
              <a:cs typeface="Poppins Medium" panose="00000600000000000000" pitchFamily="2" charset="0"/>
            </a:endParaRPr>
          </a:p>
          <a:p>
            <a:pPr lvl="0" rtl="0">
              <a:lnSpc>
                <a:spcPct val="100000"/>
              </a:lnSpc>
              <a:spcBef>
                <a:spcPts val="0"/>
              </a:spcBef>
              <a:spcAft>
                <a:spcPts val="0"/>
              </a:spcAft>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775742" y="428225"/>
            <a:ext cx="64761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FR" sz="2300" b="1" dirty="0" err="1" smtClean="0">
                <a:solidFill>
                  <a:srgbClr val="2DC5FA"/>
                </a:solidFill>
                <a:latin typeface="Poppins"/>
                <a:ea typeface="Poppins"/>
                <a:cs typeface="Poppins"/>
                <a:sym typeface="Poppins"/>
              </a:rPr>
              <a:t>Supervised</a:t>
            </a:r>
            <a:r>
              <a:rPr lang="fr-FR" sz="2300" b="1" dirty="0" smtClean="0">
                <a:solidFill>
                  <a:srgbClr val="2DC5FA"/>
                </a:solidFill>
                <a:latin typeface="Poppins"/>
                <a:ea typeface="Poppins"/>
                <a:cs typeface="Poppins"/>
                <a:sym typeface="Poppins"/>
              </a:rPr>
              <a:t> Learning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852225" y="869138"/>
            <a:ext cx="6510600" cy="2190934"/>
          </a:xfrm>
          <a:prstGeom prst="rect">
            <a:avLst/>
          </a:prstGeom>
        </p:spPr>
      </p:pic>
      <p:pic>
        <p:nvPicPr>
          <p:cNvPr id="3" name="Picture 2"/>
          <p:cNvPicPr>
            <a:picLocks noChangeAspect="1"/>
          </p:cNvPicPr>
          <p:nvPr/>
        </p:nvPicPr>
        <p:blipFill>
          <a:blip r:embed="rId5"/>
          <a:stretch>
            <a:fillRect/>
          </a:stretch>
        </p:blipFill>
        <p:spPr>
          <a:xfrm>
            <a:off x="966525" y="3060072"/>
            <a:ext cx="5020661" cy="1659722"/>
          </a:xfrm>
          <a:prstGeom prst="rect">
            <a:avLst/>
          </a:prstGeom>
        </p:spPr>
      </p:pic>
    </p:spTree>
    <p:extLst>
      <p:ext uri="{BB962C8B-B14F-4D97-AF65-F5344CB8AC3E}">
        <p14:creationId xmlns:p14="http://schemas.microsoft.com/office/powerpoint/2010/main" val="68740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mj-lt"/>
              <a:buAutoNum type="romanUcPeriod"/>
            </a:pPr>
            <a:endParaRPr lang="en-US" sz="1200" b="0" dirty="0">
              <a:effectLst/>
            </a:endParaRPr>
          </a:p>
          <a:p>
            <a:r>
              <a:rPr lang="en-US" sz="1600" dirty="0"/>
              <a:t/>
            </a:r>
            <a:br>
              <a:rPr lang="en-US" sz="1600" dirty="0"/>
            </a:br>
            <a:endParaRPr lang="en-US" sz="1200" b="0" dirty="0">
              <a:effectLst/>
            </a:endParaRPr>
          </a:p>
          <a:p>
            <a:r>
              <a:rPr lang="en-US" sz="1600" dirty="0"/>
              <a:t/>
            </a:r>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smtClean="0">
                <a:solidFill>
                  <a:srgbClr val="2DC5FA"/>
                </a:solidFill>
                <a:latin typeface="Poppins"/>
                <a:ea typeface="Poppins"/>
                <a:cs typeface="Poppins"/>
                <a:sym typeface="Poppins"/>
              </a:rPr>
              <a:t>RidgeClassifier</a:t>
            </a:r>
            <a:r>
              <a:rPr lang="en-GB" sz="2300" b="1" dirty="0" smtClean="0">
                <a:solidFill>
                  <a:srgbClr val="2DC5FA"/>
                </a:solidFill>
                <a:latin typeface="Poppins"/>
                <a:ea typeface="Poppins"/>
                <a:cs typeface="Poppins"/>
                <a:sym typeface="Poppins"/>
              </a:rPr>
              <a:t> – Model Testing</a:t>
            </a:r>
          </a:p>
          <a:p>
            <a:pPr lvl="0">
              <a:spcAft>
                <a:spcPts val="1600"/>
              </a:spcAft>
            </a:pPr>
            <a:r>
              <a:rPr lang="en-GB" sz="2300" b="1" dirty="0" smtClean="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494496" cy="1295512"/>
          </a:xfrm>
          <a:prstGeom prst="rect">
            <a:avLst/>
          </a:prstGeom>
        </p:spPr>
      </p:pic>
      <p:pic>
        <p:nvPicPr>
          <p:cNvPr id="3" name="Picture 2"/>
          <p:cNvPicPr>
            <a:picLocks noChangeAspect="1"/>
          </p:cNvPicPr>
          <p:nvPr/>
        </p:nvPicPr>
        <p:blipFill>
          <a:blip r:embed="rId5"/>
          <a:stretch>
            <a:fillRect/>
          </a:stretch>
        </p:blipFill>
        <p:spPr>
          <a:xfrm>
            <a:off x="6604903" y="3000375"/>
            <a:ext cx="1839426" cy="1396784"/>
          </a:xfrm>
          <a:prstGeom prst="rect">
            <a:avLst/>
          </a:prstGeom>
        </p:spPr>
      </p:pic>
      <p:pic>
        <p:nvPicPr>
          <p:cNvPr id="4" name="Picture 3"/>
          <p:cNvPicPr>
            <a:picLocks noChangeAspect="1"/>
          </p:cNvPicPr>
          <p:nvPr/>
        </p:nvPicPr>
        <p:blipFill>
          <a:blip r:embed="rId6"/>
          <a:stretch>
            <a:fillRect/>
          </a:stretch>
        </p:blipFill>
        <p:spPr>
          <a:xfrm>
            <a:off x="2495775" y="2335438"/>
            <a:ext cx="3853125" cy="2266063"/>
          </a:xfrm>
          <a:prstGeom prst="rect">
            <a:avLst/>
          </a:prstGeom>
        </p:spPr>
      </p:pic>
    </p:spTree>
    <p:extLst>
      <p:ext uri="{BB962C8B-B14F-4D97-AF65-F5344CB8AC3E}">
        <p14:creationId xmlns:p14="http://schemas.microsoft.com/office/powerpoint/2010/main" val="3480621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CategoricalNB</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a:blip r:embed="rId4"/>
          <a:stretch>
            <a:fillRect/>
          </a:stretch>
        </p:blipFill>
        <p:spPr>
          <a:xfrm>
            <a:off x="671250" y="922325"/>
            <a:ext cx="5410669" cy="1257409"/>
          </a:xfrm>
          <a:prstGeom prst="rect">
            <a:avLst/>
          </a:prstGeom>
        </p:spPr>
      </p:pic>
      <p:pic>
        <p:nvPicPr>
          <p:cNvPr id="5" name="Picture 4"/>
          <p:cNvPicPr>
            <a:picLocks noChangeAspect="1"/>
          </p:cNvPicPr>
          <p:nvPr/>
        </p:nvPicPr>
        <p:blipFill>
          <a:blip r:embed="rId5"/>
          <a:stretch>
            <a:fillRect/>
          </a:stretch>
        </p:blipFill>
        <p:spPr>
          <a:xfrm>
            <a:off x="2663032" y="2331630"/>
            <a:ext cx="3997385" cy="2292618"/>
          </a:xfrm>
          <a:prstGeom prst="rect">
            <a:avLst/>
          </a:prstGeom>
        </p:spPr>
      </p:pic>
      <p:pic>
        <p:nvPicPr>
          <p:cNvPr id="6" name="Picture 5"/>
          <p:cNvPicPr>
            <a:picLocks noChangeAspect="1"/>
          </p:cNvPicPr>
          <p:nvPr/>
        </p:nvPicPr>
        <p:blipFill>
          <a:blip r:embed="rId6"/>
          <a:stretch>
            <a:fillRect/>
          </a:stretch>
        </p:blipFill>
        <p:spPr>
          <a:xfrm>
            <a:off x="6854836" y="2876550"/>
            <a:ext cx="1797363" cy="1394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ea typeface="Poppins"/>
                <a:cs typeface="Poppins"/>
                <a:sym typeface="Poppins"/>
              </a:rPr>
              <a:t>Extra Trees Classifier - Model </a:t>
            </a:r>
            <a:r>
              <a:rPr lang="en-GB" sz="2300" b="1" dirty="0" smtClean="0">
                <a:solidFill>
                  <a:srgbClr val="2DC5FA"/>
                </a:solidFill>
                <a:latin typeface="Poppins"/>
                <a:ea typeface="Poppins"/>
                <a:cs typeface="Poppins"/>
                <a:sym typeface="Poppins"/>
              </a:rPr>
              <a:t>Testing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922325"/>
            <a:ext cx="5890770" cy="1310754"/>
          </a:xfrm>
          <a:prstGeom prst="rect">
            <a:avLst/>
          </a:prstGeom>
        </p:spPr>
      </p:pic>
      <p:pic>
        <p:nvPicPr>
          <p:cNvPr id="8" name="Picture 7"/>
          <p:cNvPicPr>
            <a:picLocks noChangeAspect="1"/>
          </p:cNvPicPr>
          <p:nvPr/>
        </p:nvPicPr>
        <p:blipFill>
          <a:blip r:embed="rId5"/>
          <a:stretch>
            <a:fillRect/>
          </a:stretch>
        </p:blipFill>
        <p:spPr>
          <a:xfrm>
            <a:off x="2468084" y="2261654"/>
            <a:ext cx="4328568" cy="2196045"/>
          </a:xfrm>
          <a:prstGeom prst="rect">
            <a:avLst/>
          </a:prstGeom>
        </p:spPr>
      </p:pic>
      <p:pic>
        <p:nvPicPr>
          <p:cNvPr id="9" name="Picture 8"/>
          <p:cNvPicPr>
            <a:picLocks noChangeAspect="1"/>
          </p:cNvPicPr>
          <p:nvPr/>
        </p:nvPicPr>
        <p:blipFill>
          <a:blip r:embed="rId6"/>
          <a:stretch>
            <a:fillRect/>
          </a:stretch>
        </p:blipFill>
        <p:spPr>
          <a:xfrm>
            <a:off x="6913186" y="2952750"/>
            <a:ext cx="1764576" cy="1318475"/>
          </a:xfrm>
          <a:prstGeom prst="rect">
            <a:avLst/>
          </a:prstGeom>
        </p:spPr>
      </p:pic>
    </p:spTree>
    <p:extLst>
      <p:ext uri="{BB962C8B-B14F-4D97-AF65-F5344CB8AC3E}">
        <p14:creationId xmlns:p14="http://schemas.microsoft.com/office/powerpoint/2010/main" val="224125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err="1">
                <a:solidFill>
                  <a:srgbClr val="2DC5FA"/>
                </a:solidFill>
                <a:latin typeface="Poppins"/>
                <a:ea typeface="Poppins"/>
                <a:cs typeface="Poppins"/>
                <a:sym typeface="Poppins"/>
              </a:rPr>
              <a:t>DecisionTreeClassifier</a:t>
            </a:r>
            <a:r>
              <a:rPr lang="en-GB" sz="2300" b="1" dirty="0">
                <a:solidFill>
                  <a:srgbClr val="2DC5FA"/>
                </a:solidFill>
                <a:latin typeface="Poppins"/>
                <a:ea typeface="Poppins"/>
                <a:cs typeface="Poppins"/>
                <a:sym typeface="Poppins"/>
              </a:rPr>
              <a:t> - Model Testing</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32508"/>
            <a:ext cx="5890770" cy="1082134"/>
          </a:xfrm>
          <a:prstGeom prst="rect">
            <a:avLst/>
          </a:prstGeom>
        </p:spPr>
      </p:pic>
      <p:pic>
        <p:nvPicPr>
          <p:cNvPr id="4" name="Picture 3"/>
          <p:cNvPicPr>
            <a:picLocks noChangeAspect="1"/>
          </p:cNvPicPr>
          <p:nvPr/>
        </p:nvPicPr>
        <p:blipFill>
          <a:blip r:embed="rId5"/>
          <a:stretch>
            <a:fillRect/>
          </a:stretch>
        </p:blipFill>
        <p:spPr>
          <a:xfrm>
            <a:off x="2275023" y="2143125"/>
            <a:ext cx="4601801" cy="2276475"/>
          </a:xfrm>
          <a:prstGeom prst="rect">
            <a:avLst/>
          </a:prstGeom>
        </p:spPr>
      </p:pic>
      <p:pic>
        <p:nvPicPr>
          <p:cNvPr id="5" name="Picture 4"/>
          <p:cNvPicPr>
            <a:picLocks noChangeAspect="1"/>
          </p:cNvPicPr>
          <p:nvPr/>
        </p:nvPicPr>
        <p:blipFill>
          <a:blip r:embed="rId6"/>
          <a:stretch>
            <a:fillRect/>
          </a:stretch>
        </p:blipFill>
        <p:spPr>
          <a:xfrm>
            <a:off x="6933722" y="3133725"/>
            <a:ext cx="1802173" cy="1285875"/>
          </a:xfrm>
          <a:prstGeom prst="rect">
            <a:avLst/>
          </a:prstGeom>
        </p:spPr>
      </p:pic>
    </p:spTree>
    <p:extLst>
      <p:ext uri="{BB962C8B-B14F-4D97-AF65-F5344CB8AC3E}">
        <p14:creationId xmlns:p14="http://schemas.microsoft.com/office/powerpoint/2010/main" val="14258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smtClean="0">
                <a:solidFill>
                  <a:srgbClr val="2DC5FA"/>
                </a:solidFill>
                <a:latin typeface="Poppins"/>
                <a:ea typeface="Poppins"/>
                <a:cs typeface="Poppins"/>
                <a:sym typeface="Poppins"/>
              </a:rPr>
              <a:t>Forecasting</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Timeseries</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using</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Prophet</a:t>
            </a:r>
            <a:r>
              <a:rPr lang="fr-FR" sz="2300" b="1" dirty="0" smtClean="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898220"/>
            <a:ext cx="2034716" cy="518205"/>
          </a:xfrm>
          <a:prstGeom prst="rect">
            <a:avLst/>
          </a:prstGeom>
        </p:spPr>
      </p:pic>
      <p:sp>
        <p:nvSpPr>
          <p:cNvPr id="8" name="Google Shape;117;p22"/>
          <p:cNvSpPr txBox="1"/>
          <p:nvPr/>
        </p:nvSpPr>
        <p:spPr>
          <a:xfrm>
            <a:off x="2705966" y="922325"/>
            <a:ext cx="5857009" cy="4941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Forecasted consumption of energy for the year 2019 by using prophet library in python</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6" name="Picture 5"/>
          <p:cNvPicPr>
            <a:picLocks noChangeAspect="1"/>
          </p:cNvPicPr>
          <p:nvPr/>
        </p:nvPicPr>
        <p:blipFill>
          <a:blip r:embed="rId5"/>
          <a:stretch>
            <a:fillRect/>
          </a:stretch>
        </p:blipFill>
        <p:spPr>
          <a:xfrm>
            <a:off x="671250" y="1581021"/>
            <a:ext cx="1844200" cy="2972058"/>
          </a:xfrm>
          <a:prstGeom prst="rect">
            <a:avLst/>
          </a:prstGeom>
        </p:spPr>
      </p:pic>
      <p:pic>
        <p:nvPicPr>
          <p:cNvPr id="7" name="Picture 6"/>
          <p:cNvPicPr>
            <a:picLocks noChangeAspect="1"/>
          </p:cNvPicPr>
          <p:nvPr/>
        </p:nvPicPr>
        <p:blipFill>
          <a:blip r:embed="rId6"/>
          <a:stretch>
            <a:fillRect/>
          </a:stretch>
        </p:blipFill>
        <p:spPr>
          <a:xfrm>
            <a:off x="3221247" y="1466711"/>
            <a:ext cx="2491956" cy="3200677"/>
          </a:xfrm>
          <a:prstGeom prst="rect">
            <a:avLst/>
          </a:prstGeom>
        </p:spPr>
      </p:pic>
      <p:pic>
        <p:nvPicPr>
          <p:cNvPr id="9" name="Picture 8"/>
          <p:cNvPicPr>
            <a:picLocks noChangeAspect="1"/>
          </p:cNvPicPr>
          <p:nvPr/>
        </p:nvPicPr>
        <p:blipFill>
          <a:blip r:embed="rId7"/>
          <a:stretch>
            <a:fillRect/>
          </a:stretch>
        </p:blipFill>
        <p:spPr>
          <a:xfrm>
            <a:off x="6720773" y="1414225"/>
            <a:ext cx="1531753" cy="2979678"/>
          </a:xfrm>
          <a:prstGeom prst="rect">
            <a:avLst/>
          </a:prstGeom>
        </p:spPr>
      </p:pic>
      <p:sp>
        <p:nvSpPr>
          <p:cNvPr id="10" name="Right Arrow 9"/>
          <p:cNvSpPr/>
          <p:nvPr/>
        </p:nvSpPr>
        <p:spPr>
          <a:xfrm>
            <a:off x="2515450" y="2686050"/>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3" name="Right Arrow 12"/>
          <p:cNvSpPr/>
          <p:nvPr/>
        </p:nvSpPr>
        <p:spPr>
          <a:xfrm>
            <a:off x="5839674" y="2686049"/>
            <a:ext cx="570650" cy="38099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397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203471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7135200" cy="494100"/>
          </a:xfrm>
          <a:prstGeom prst="rect">
            <a:avLst/>
          </a:prstGeom>
          <a:noFill/>
          <a:ln>
            <a:noFill/>
          </a:ln>
        </p:spPr>
        <p:txBody>
          <a:bodyPr spcFirstLastPara="1" wrap="square" lIns="91425" tIns="91425" rIns="91425" bIns="91425" anchor="t" anchorCtr="0">
            <a:noAutofit/>
          </a:bodyPr>
          <a:lstStyle/>
          <a:p>
            <a:pPr lvl="0">
              <a:spcAft>
                <a:spcPts val="1600"/>
              </a:spcAft>
            </a:pPr>
            <a:r>
              <a:rPr lang="fr-FR" sz="2300" b="1" dirty="0" err="1" smtClean="0">
                <a:solidFill>
                  <a:srgbClr val="2DC5FA"/>
                </a:solidFill>
                <a:latin typeface="Poppins"/>
                <a:ea typeface="Poppins"/>
                <a:cs typeface="Poppins"/>
                <a:sym typeface="Poppins"/>
              </a:rPr>
              <a:t>Forecasting</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Timeseries</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using</a:t>
            </a:r>
            <a:r>
              <a:rPr lang="fr-FR" sz="2300" b="1" dirty="0" smtClean="0">
                <a:solidFill>
                  <a:srgbClr val="2DC5FA"/>
                </a:solidFill>
                <a:latin typeface="Poppins"/>
                <a:ea typeface="Poppins"/>
                <a:cs typeface="Poppins"/>
                <a:sym typeface="Poppins"/>
              </a:rPr>
              <a:t> </a:t>
            </a:r>
            <a:r>
              <a:rPr lang="fr-FR" sz="2300" b="1" dirty="0" err="1" smtClean="0">
                <a:solidFill>
                  <a:srgbClr val="2DC5FA"/>
                </a:solidFill>
                <a:latin typeface="Poppins"/>
                <a:ea typeface="Poppins"/>
                <a:cs typeface="Poppins"/>
                <a:sym typeface="Poppins"/>
              </a:rPr>
              <a:t>Prophet</a:t>
            </a:r>
            <a:r>
              <a:rPr lang="fr-FR" sz="2300" b="1" dirty="0" smtClean="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3" name="Picture 2"/>
          <p:cNvPicPr>
            <a:picLocks noChangeAspect="1"/>
          </p:cNvPicPr>
          <p:nvPr/>
        </p:nvPicPr>
        <p:blipFill>
          <a:blip r:embed="rId4"/>
          <a:stretch>
            <a:fillRect/>
          </a:stretch>
        </p:blipFill>
        <p:spPr>
          <a:xfrm>
            <a:off x="671250" y="922325"/>
            <a:ext cx="2957775" cy="1458812"/>
          </a:xfrm>
          <a:prstGeom prst="rect">
            <a:avLst/>
          </a:prstGeom>
        </p:spPr>
      </p:pic>
      <p:pic>
        <p:nvPicPr>
          <p:cNvPr id="4" name="Picture 3"/>
          <p:cNvPicPr>
            <a:picLocks noChangeAspect="1"/>
          </p:cNvPicPr>
          <p:nvPr/>
        </p:nvPicPr>
        <p:blipFill>
          <a:blip r:embed="rId5"/>
          <a:stretch>
            <a:fillRect/>
          </a:stretch>
        </p:blipFill>
        <p:spPr>
          <a:xfrm>
            <a:off x="4039582" y="922326"/>
            <a:ext cx="4615540" cy="2897200"/>
          </a:xfrm>
          <a:prstGeom prst="rect">
            <a:avLst/>
          </a:prstGeom>
        </p:spPr>
      </p:pic>
      <p:pic>
        <p:nvPicPr>
          <p:cNvPr id="5" name="Picture 4"/>
          <p:cNvPicPr>
            <a:picLocks noChangeAspect="1"/>
          </p:cNvPicPr>
          <p:nvPr/>
        </p:nvPicPr>
        <p:blipFill>
          <a:blip r:embed="rId6"/>
          <a:stretch>
            <a:fillRect/>
          </a:stretch>
        </p:blipFill>
        <p:spPr>
          <a:xfrm>
            <a:off x="671250" y="2381138"/>
            <a:ext cx="3425185" cy="2365904"/>
          </a:xfrm>
          <a:prstGeom prst="rect">
            <a:avLst/>
          </a:prstGeom>
        </p:spPr>
      </p:pic>
    </p:spTree>
    <p:extLst>
      <p:ext uri="{BB962C8B-B14F-4D97-AF65-F5344CB8AC3E}">
        <p14:creationId xmlns:p14="http://schemas.microsoft.com/office/powerpoint/2010/main" val="2736782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 decided to use a SQL database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allows me to use my cleaned and converted data frames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perform queries on a small level.</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link the different tables with each on their relational basis.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do not care about object-oriented programming</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writing longer queries is acceptable</a:t>
            </a:r>
          </a:p>
          <a:p>
            <a:pPr marL="171450" indent="-171450" rtl="0">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rtl="0">
              <a:spcBef>
                <a:spcPts val="0"/>
              </a:spcBef>
              <a:spcAft>
                <a:spcPts val="0"/>
              </a:spcAft>
            </a:pPr>
            <a:r>
              <a:rPr lang="en-US" b="1" i="0" u="none" strike="noStrike" dirty="0">
                <a:solidFill>
                  <a:srgbClr val="202124"/>
                </a:solidFill>
                <a:effectLst/>
                <a:latin typeface="Arial" panose="020B0604020202020204" pitchFamily="34" charset="0"/>
              </a:rPr>
              <a:t>The most important factor is to be able to work with the output of my data cleaning process: structured data</a:t>
            </a:r>
          </a:p>
          <a:p>
            <a:pPr rtl="0">
              <a:spcBef>
                <a:spcPts val="0"/>
              </a:spcBef>
              <a:spcAft>
                <a:spcPts val="0"/>
              </a:spcAft>
            </a:pPr>
            <a:endParaRPr lang="en-US" b="1" i="0" u="none" strike="noStrike" dirty="0">
              <a:solidFill>
                <a:srgbClr val="202124"/>
              </a:solidFill>
              <a:effectLst/>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The relational database I will use is MySQL</a:t>
            </a:r>
            <a:r>
              <a:rPr lang="en-US" sz="1600" dirty="0"/>
              <a:t/>
            </a:r>
            <a:br>
              <a:rPr lang="en-US" sz="1600" dirty="0"/>
            </a:b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Choose a data base</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MySQL — Wikipédia">
            <a:extLst>
              <a:ext uri="{FF2B5EF4-FFF2-40B4-BE49-F238E27FC236}">
                <a16:creationId xmlns:a16="http://schemas.microsoft.com/office/drawing/2014/main" id="{7923F5AA-B8D9-F7A3-C2A8-904F69F70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200" y="180498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1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200" b="1" dirty="0" smtClean="0">
                <a:solidFill>
                  <a:srgbClr val="434343"/>
                </a:solidFill>
                <a:latin typeface="Poppins"/>
                <a:ea typeface="Poppins"/>
                <a:cs typeface="Poppins"/>
                <a:sym typeface="Poppins"/>
              </a:rPr>
              <a:t>Energy Consumptions in small scale industry in south korea</a:t>
            </a:r>
            <a:endParaRPr lang="de-DE"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smtClean="0">
                <a:solidFill>
                  <a:srgbClr val="434343"/>
                </a:solidFill>
                <a:latin typeface="Poppins"/>
                <a:ea typeface="Poppins"/>
                <a:cs typeface="Poppins"/>
                <a:sym typeface="Poppins"/>
              </a:rPr>
              <a:t>A set of Data inorder to predict the consumption of energy in daily, weekly, monthly and Annually</a:t>
            </a:r>
            <a:endParaRPr lang="de-DE" sz="1200" dirty="0" smtClean="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a:solidFill>
                  <a:srgbClr val="434343"/>
                </a:solidFill>
                <a:latin typeface="Poppins"/>
                <a:ea typeface="Poppins"/>
                <a:cs typeface="Poppins"/>
                <a:sym typeface="Poppins"/>
              </a:rPr>
              <a:t>Is </a:t>
            </a:r>
            <a:r>
              <a:rPr lang="de-DE" sz="1200" b="1" dirty="0" smtClean="0">
                <a:solidFill>
                  <a:srgbClr val="434343"/>
                </a:solidFill>
                <a:latin typeface="Poppins"/>
                <a:ea typeface="Poppins"/>
                <a:cs typeface="Poppins"/>
                <a:sym typeface="Poppins"/>
              </a:rPr>
              <a:t>there any correlations in between the factors related to the energy consumptions?</a:t>
            </a:r>
            <a:endParaRPr lang="de-DE" sz="1200" b="1"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smtClean="0">
                <a:solidFill>
                  <a:srgbClr val="434343"/>
                </a:solidFill>
                <a:latin typeface="Poppins"/>
                <a:ea typeface="Poppins"/>
                <a:cs typeface="Poppins"/>
                <a:sym typeface="Poppins"/>
              </a:rPr>
              <a:t>Yes</a:t>
            </a:r>
            <a:r>
              <a:rPr lang="de-DE" sz="1200" dirty="0">
                <a:solidFill>
                  <a:srgbClr val="434343"/>
                </a:solidFill>
                <a:latin typeface="Poppins"/>
                <a:ea typeface="Poppins"/>
                <a:cs typeface="Poppins"/>
                <a:sym typeface="Poppins"/>
              </a:rPr>
              <a:t>, </a:t>
            </a:r>
            <a:r>
              <a:rPr lang="en-GB" sz="1200" dirty="0">
                <a:solidFill>
                  <a:srgbClr val="434343"/>
                </a:solidFill>
                <a:latin typeface="Poppins"/>
                <a:ea typeface="Poppins"/>
                <a:cs typeface="Poppins"/>
              </a:rPr>
              <a:t>Lagging Current reactive power </a:t>
            </a:r>
            <a:r>
              <a:rPr lang="en-GB" sz="1200" dirty="0">
                <a:solidFill>
                  <a:srgbClr val="434343"/>
                </a:solidFill>
                <a:latin typeface="Poppins"/>
                <a:ea typeface="Poppins"/>
                <a:cs typeface="Poppins"/>
              </a:rPr>
              <a:t>Continuous is highly </a:t>
            </a:r>
            <a:r>
              <a:rPr lang="en-GB" sz="1200" dirty="0" smtClean="0">
                <a:solidFill>
                  <a:srgbClr val="434343"/>
                </a:solidFill>
                <a:latin typeface="Poppins"/>
                <a:ea typeface="Poppins"/>
                <a:cs typeface="Poppins"/>
              </a:rPr>
              <a:t>correlated in energy consumptions</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cs typeface="Poppins"/>
              <a:sym typeface="Poppins"/>
            </a:endParaRPr>
          </a:p>
          <a:p>
            <a:r>
              <a:rPr lang="en-US" sz="1600" dirty="0"/>
              <a:t/>
            </a:r>
            <a:br>
              <a:rPr lang="en-US" sz="1600" dirty="0"/>
            </a:b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3409104" y="1161666"/>
            <a:ext cx="3476150" cy="26415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ERD</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811C7D30-AFA9-27AA-654D-F3DB8B73A173}"/>
              </a:ext>
            </a:extLst>
          </p:cNvPr>
          <p:cNvSpPr txBox="1"/>
          <p:nvPr/>
        </p:nvSpPr>
        <p:spPr>
          <a:xfrm>
            <a:off x="561000" y="1000317"/>
            <a:ext cx="4465132" cy="1938992"/>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smtClean="0">
                <a:solidFill>
                  <a:srgbClr val="202124"/>
                </a:solidFill>
                <a:latin typeface="Arial" panose="020B0604020202020204" pitchFamily="34" charset="0"/>
              </a:rPr>
              <a:t>Electric consumption</a:t>
            </a:r>
            <a:r>
              <a:rPr lang="en-US" sz="1200" b="0" i="0" u="none" strike="noStrike" dirty="0" smtClean="0">
                <a:solidFill>
                  <a:srgbClr val="202124"/>
                </a:solidFill>
                <a:effectLst/>
                <a:latin typeface="Arial" panose="020B0604020202020204" pitchFamily="34" charset="0"/>
              </a:rPr>
              <a:t> </a:t>
            </a:r>
            <a:r>
              <a:rPr lang="en-US" sz="1200" b="0" i="0" u="none" strike="noStrike" dirty="0">
                <a:solidFill>
                  <a:srgbClr val="202124"/>
                </a:solidFill>
                <a:effectLst/>
                <a:latin typeface="Arial" panose="020B0604020202020204" pitchFamily="34" charset="0"/>
              </a:rPr>
              <a:t>entity</a:t>
            </a:r>
            <a:r>
              <a:rPr lang="en-US" sz="1200" b="0" i="0" u="none" strike="noStrike" dirty="0" smtClean="0">
                <a:solidFill>
                  <a:srgbClr val="202124"/>
                </a:solidFill>
                <a:effectLst/>
                <a:latin typeface="Arial" panose="020B0604020202020204" pitchFamily="34" charset="0"/>
              </a:rPr>
              <a:t>: Date with Time is the primary key and it has the other factors which influence in the consumptions of electrical energy</a:t>
            </a:r>
          </a:p>
          <a:p>
            <a:pPr marL="171450" indent="-171450" rtl="0">
              <a:spcBef>
                <a:spcPts val="0"/>
              </a:spcBef>
              <a:spcAft>
                <a:spcPts val="0"/>
              </a:spcAft>
              <a:buFont typeface="Wingdings" panose="05000000000000000000" pitchFamily="2" charset="2"/>
              <a:buChar char="§"/>
            </a:pPr>
            <a:r>
              <a:rPr lang="en-US" sz="1200" dirty="0" smtClean="0">
                <a:solidFill>
                  <a:srgbClr val="202124"/>
                </a:solidFill>
                <a:latin typeface="Arial" panose="020B0604020202020204" pitchFamily="34" charset="0"/>
              </a:rPr>
              <a:t>Load Type entity : Here also Date with Time is the primary key and  it has the features of emission of CO2 number of seconds from midnight, load types</a:t>
            </a:r>
          </a:p>
          <a:p>
            <a:pPr marL="171450" indent="-171450" rtl="0">
              <a:spcBef>
                <a:spcPts val="0"/>
              </a:spcBef>
              <a:spcAft>
                <a:spcPts val="0"/>
              </a:spcAft>
              <a:buFont typeface="Wingdings" panose="05000000000000000000" pitchFamily="2" charset="2"/>
              <a:buChar char="§"/>
            </a:pPr>
            <a:r>
              <a:rPr lang="en-US" sz="1200" dirty="0" smtClean="0">
                <a:solidFill>
                  <a:srgbClr val="202124"/>
                </a:solidFill>
                <a:latin typeface="Arial" panose="020B0604020202020204" pitchFamily="34" charset="0"/>
              </a:rPr>
              <a:t>Day of week entity: here also Date with Time is the primary key and it has week status and day of week</a:t>
            </a:r>
          </a:p>
          <a:p>
            <a:pPr marL="171450" indent="-171450" rtl="0">
              <a:spcBef>
                <a:spcPts val="0"/>
              </a:spcBef>
              <a:spcAft>
                <a:spcPts val="0"/>
              </a:spcAft>
              <a:buFont typeface="Wingdings" panose="05000000000000000000" pitchFamily="2" charset="2"/>
              <a:buChar char="§"/>
            </a:pPr>
            <a:r>
              <a:rPr lang="en-US" sz="1200" dirty="0" smtClean="0">
                <a:solidFill>
                  <a:srgbClr val="202124"/>
                </a:solidFill>
                <a:latin typeface="Arial" panose="020B0604020202020204" pitchFamily="34" charset="0"/>
              </a:rPr>
              <a:t>Descriptions of load type entity: Load Type is the primary </a:t>
            </a:r>
          </a:p>
          <a:p>
            <a:pPr rtl="0">
              <a:spcBef>
                <a:spcPts val="0"/>
              </a:spcBef>
              <a:spcAft>
                <a:spcPts val="0"/>
              </a:spcAft>
            </a:pPr>
            <a:r>
              <a:rPr lang="en-US" sz="1200" dirty="0">
                <a:solidFill>
                  <a:srgbClr val="202124"/>
                </a:solidFill>
                <a:latin typeface="Arial" panose="020B0604020202020204" pitchFamily="34" charset="0"/>
              </a:rPr>
              <a:t> </a:t>
            </a:r>
            <a:r>
              <a:rPr lang="en-US" sz="1200" dirty="0" smtClean="0">
                <a:solidFill>
                  <a:srgbClr val="202124"/>
                </a:solidFill>
                <a:latin typeface="Arial" panose="020B0604020202020204" pitchFamily="34" charset="0"/>
              </a:rPr>
              <a:t>   key and it has just descriptions</a:t>
            </a:r>
            <a:endParaRPr lang="en-US" sz="1200" dirty="0">
              <a:solidFill>
                <a:srgbClr val="202124"/>
              </a:solidFill>
              <a:latin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809" y="1095567"/>
            <a:ext cx="3904566" cy="30922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233166" y="666750"/>
            <a:ext cx="3348859" cy="3343275"/>
          </a:xfrm>
          <a:prstGeom prst="rect">
            <a:avLst/>
          </a:prstGeom>
        </p:spPr>
      </p:pic>
      <p:sp>
        <p:nvSpPr>
          <p:cNvPr id="6" name="TextBox 5">
            <a:extLst>
              <a:ext uri="{FF2B5EF4-FFF2-40B4-BE49-F238E27FC236}">
                <a16:creationId xmlns:a16="http://schemas.microsoft.com/office/drawing/2014/main" id="{811C7D30-AFA9-27AA-654D-F3DB8B73A173}"/>
              </a:ext>
            </a:extLst>
          </p:cNvPr>
          <p:cNvSpPr txBox="1"/>
          <p:nvPr/>
        </p:nvSpPr>
        <p:spPr>
          <a:xfrm>
            <a:off x="768034" y="1563003"/>
            <a:ext cx="4465132" cy="461665"/>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dirty="0" smtClean="0">
                <a:solidFill>
                  <a:srgbClr val="202124"/>
                </a:solidFill>
                <a:latin typeface="Arial" panose="020B0604020202020204" pitchFamily="34" charset="0"/>
              </a:rPr>
              <a:t>As because the data is huge, all entity is imported through table data import wizard.</a:t>
            </a:r>
            <a:endParaRPr lang="en-US" sz="1200" b="0" i="0" u="none" strike="noStrike" dirty="0" smtClean="0">
              <a:solidFill>
                <a:srgbClr val="202124"/>
              </a:solidFill>
              <a:effectLst/>
              <a:latin typeface="Arial" panose="020B0604020202020204" pitchFamily="34" charset="0"/>
            </a:endParaRPr>
          </a:p>
        </p:txBody>
      </p:sp>
      <p:pic>
        <p:nvPicPr>
          <p:cNvPr id="2" name="Picture 1"/>
          <p:cNvPicPr>
            <a:picLocks noChangeAspect="1"/>
          </p:cNvPicPr>
          <p:nvPr/>
        </p:nvPicPr>
        <p:blipFill>
          <a:blip r:embed="rId5"/>
          <a:stretch>
            <a:fillRect/>
          </a:stretch>
        </p:blipFill>
        <p:spPr>
          <a:xfrm>
            <a:off x="750942" y="991572"/>
            <a:ext cx="4275190" cy="43437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671250" y="855650"/>
            <a:ext cx="7818489" cy="1854879"/>
          </a:xfrm>
          <a:prstGeom prst="rect">
            <a:avLst/>
          </a:prstGeom>
        </p:spPr>
      </p:pic>
      <p:pic>
        <p:nvPicPr>
          <p:cNvPr id="4" name="Picture 3"/>
          <p:cNvPicPr>
            <a:picLocks noChangeAspect="1"/>
          </p:cNvPicPr>
          <p:nvPr/>
        </p:nvPicPr>
        <p:blipFill>
          <a:blip r:embed="rId5"/>
          <a:stretch>
            <a:fillRect/>
          </a:stretch>
        </p:blipFill>
        <p:spPr>
          <a:xfrm>
            <a:off x="716389" y="2777204"/>
            <a:ext cx="2284211" cy="1868900"/>
          </a:xfrm>
          <a:prstGeom prst="rect">
            <a:avLst/>
          </a:prstGeom>
        </p:spPr>
      </p:pic>
      <p:pic>
        <p:nvPicPr>
          <p:cNvPr id="6" name="Picture 5"/>
          <p:cNvPicPr>
            <a:picLocks noChangeAspect="1"/>
          </p:cNvPicPr>
          <p:nvPr/>
        </p:nvPicPr>
        <p:blipFill>
          <a:blip r:embed="rId6"/>
          <a:stretch>
            <a:fillRect/>
          </a:stretch>
        </p:blipFill>
        <p:spPr>
          <a:xfrm>
            <a:off x="3083041" y="3187968"/>
            <a:ext cx="2842506" cy="815411"/>
          </a:xfrm>
          <a:prstGeom prst="rect">
            <a:avLst/>
          </a:prstGeom>
        </p:spPr>
      </p:pic>
      <p:pic>
        <p:nvPicPr>
          <p:cNvPr id="7" name="Picture 6"/>
          <p:cNvPicPr>
            <a:picLocks noChangeAspect="1"/>
          </p:cNvPicPr>
          <p:nvPr/>
        </p:nvPicPr>
        <p:blipFill>
          <a:blip r:embed="rId7"/>
          <a:stretch>
            <a:fillRect/>
          </a:stretch>
        </p:blipFill>
        <p:spPr>
          <a:xfrm>
            <a:off x="6001747" y="2777204"/>
            <a:ext cx="2476715" cy="1988992"/>
          </a:xfrm>
          <a:prstGeom prst="rect">
            <a:avLst/>
          </a:prstGeom>
        </p:spPr>
      </p:pic>
    </p:spTree>
    <p:extLst>
      <p:ext uri="{BB962C8B-B14F-4D97-AF65-F5344CB8AC3E}">
        <p14:creationId xmlns:p14="http://schemas.microsoft.com/office/powerpoint/2010/main" val="3924554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1976437" y="1725047"/>
            <a:ext cx="4658700" cy="2749271"/>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endParaRPr sz="1200" b="1"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450008" y="428225"/>
            <a:ext cx="8246317"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1800" b="1" dirty="0" smtClean="0">
                <a:solidFill>
                  <a:srgbClr val="2DC5FA"/>
                </a:solidFill>
                <a:latin typeface="Poppins"/>
                <a:ea typeface="Poppins"/>
                <a:cs typeface="Poppins"/>
                <a:sym typeface="Poppins"/>
              </a:rPr>
              <a:t>Joining Entities into one table using Primary keys and  Foreign keys</a:t>
            </a:r>
            <a:endParaRPr sz="1800" b="1" dirty="0">
              <a:solidFill>
                <a:srgbClr val="2DC5FA"/>
              </a:solidFill>
              <a:latin typeface="Poppins"/>
              <a:ea typeface="Poppins"/>
              <a:cs typeface="Poppins"/>
              <a:sym typeface="Poppins"/>
            </a:endParaRPr>
          </a:p>
        </p:txBody>
      </p:sp>
      <p:pic>
        <p:nvPicPr>
          <p:cNvPr id="8" name="Picture 7"/>
          <p:cNvPicPr/>
          <p:nvPr/>
        </p:nvPicPr>
        <p:blipFill>
          <a:blip r:embed="rId4"/>
          <a:stretch>
            <a:fillRect/>
          </a:stretch>
        </p:blipFill>
        <p:spPr>
          <a:xfrm>
            <a:off x="876299" y="922325"/>
            <a:ext cx="7441399" cy="1497025"/>
          </a:xfrm>
          <a:prstGeom prst="rect">
            <a:avLst/>
          </a:prstGeom>
        </p:spPr>
      </p:pic>
      <p:pic>
        <p:nvPicPr>
          <p:cNvPr id="4" name="Picture 3"/>
          <p:cNvPicPr>
            <a:picLocks noChangeAspect="1"/>
          </p:cNvPicPr>
          <p:nvPr/>
        </p:nvPicPr>
        <p:blipFill>
          <a:blip r:embed="rId5"/>
          <a:stretch>
            <a:fillRect/>
          </a:stretch>
        </p:blipFill>
        <p:spPr>
          <a:xfrm>
            <a:off x="450008" y="2447979"/>
            <a:ext cx="8246317" cy="2046695"/>
          </a:xfrm>
          <a:prstGeom prst="rect">
            <a:avLst/>
          </a:prstGeom>
        </p:spPr>
      </p:pic>
    </p:spTree>
    <p:extLst>
      <p:ext uri="{BB962C8B-B14F-4D97-AF65-F5344CB8AC3E}">
        <p14:creationId xmlns:p14="http://schemas.microsoft.com/office/powerpoint/2010/main" val="390976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checking </a:t>
            </a:r>
            <a:r>
              <a:rPr lang="en-US" sz="1200" b="0" i="0" u="none" strike="noStrike" dirty="0" smtClean="0">
                <a:solidFill>
                  <a:srgbClr val="202124"/>
                </a:solidFill>
                <a:effectLst/>
                <a:latin typeface="Arial" panose="020B0604020202020204" pitchFamily="34" charset="0"/>
              </a:rPr>
              <a:t>the </a:t>
            </a:r>
            <a:r>
              <a:rPr lang="en-GB" sz="1200" dirty="0">
                <a:solidFill>
                  <a:srgbClr val="202124"/>
                </a:solidFill>
                <a:latin typeface="Arial" panose="020B0604020202020204" pitchFamily="34" charset="0"/>
              </a:rPr>
              <a:t>average use of electricity in week days is approximately same and less amount of energy is used in weekends.</a:t>
            </a:r>
            <a:endParaRPr sz="1200" dirty="0">
              <a:solidFill>
                <a:srgbClr val="202124"/>
              </a:solidFill>
              <a:latin typeface="Arial" panose="020B0604020202020204" pitchFamily="34" charset="0"/>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84222" y="1868031"/>
            <a:ext cx="7812078" cy="191339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49" y="922325"/>
            <a:ext cx="7342107"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Conclusions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296268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50" name="Google Shape;150;p27"/>
          <p:cNvSpPr txBox="1"/>
          <p:nvPr/>
        </p:nvSpPr>
        <p:spPr>
          <a:xfrm>
            <a:off x="3077952" y="2057399"/>
            <a:ext cx="2998998" cy="87630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49" y="922325"/>
            <a:ext cx="4081725"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main methods and ideas</a:t>
            </a:r>
          </a:p>
          <a:p>
            <a:pPr marL="0" lvl="0" indent="0" algn="l" rtl="0">
              <a:lnSpc>
                <a:spcPct val="150000"/>
              </a:lnSpc>
              <a:spcBef>
                <a:spcPts val="0"/>
              </a:spcBef>
              <a:spcAft>
                <a:spcPts val="0"/>
              </a:spcAft>
              <a:buNone/>
            </a:pPr>
            <a:endParaRPr lang="en" sz="1200" b="1"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Investigation of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L</a:t>
            </a:r>
            <a:r>
              <a:rPr lang="en" sz="1200" dirty="0">
                <a:solidFill>
                  <a:srgbClr val="434343"/>
                </a:solidFill>
                <a:latin typeface="Poppins"/>
                <a:ea typeface="Poppins"/>
                <a:cs typeface="Poppins"/>
                <a:sym typeface="Poppins"/>
              </a:rPr>
              <a:t>ook for data related to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Data collection</a:t>
            </a:r>
          </a:p>
          <a:p>
            <a:pPr marL="171450" lvl="0" indent="-171450" algn="l" rtl="0">
              <a:lnSpc>
                <a:spcPct val="150000"/>
              </a:lnSpc>
              <a:spcBef>
                <a:spcPts val="0"/>
              </a:spcBef>
              <a:spcAft>
                <a:spcPts val="0"/>
              </a:spcAft>
              <a:buFont typeface="Wingdings" panose="05000000000000000000" pitchFamily="2" charset="2"/>
              <a:buChar char="§"/>
            </a:pPr>
            <a:r>
              <a:rPr lang="de-DE" sz="1200" dirty="0">
                <a:solidFill>
                  <a:srgbClr val="434343"/>
                </a:solidFill>
                <a:latin typeface="Poppins"/>
                <a:ea typeface="Poppins"/>
                <a:cs typeface="Poppins"/>
                <a:sym typeface="Poppins"/>
              </a:rPr>
              <a:t>Data cleaning and </a:t>
            </a:r>
            <a:r>
              <a:rPr lang="de-DE" sz="1200" dirty="0" smtClean="0">
                <a:solidFill>
                  <a:srgbClr val="434343"/>
                </a:solidFill>
                <a:latin typeface="Poppins"/>
                <a:ea typeface="Poppins"/>
                <a:cs typeface="Poppins"/>
                <a:sym typeface="Poppins"/>
              </a:rPr>
              <a:t>exploratory data </a:t>
            </a:r>
            <a:r>
              <a:rPr lang="de-DE" sz="1200" dirty="0">
                <a:solidFill>
                  <a:srgbClr val="434343"/>
                </a:solidFill>
                <a:latin typeface="Poppins"/>
                <a:ea typeface="Poppins"/>
                <a:cs typeface="Poppins"/>
                <a:sym typeface="Poppins"/>
              </a:rPr>
              <a:t>analysis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
            </a:r>
            <a:r>
              <a:rPr lang="en" sz="1200" dirty="0">
                <a:solidFill>
                  <a:srgbClr val="434343"/>
                </a:solidFill>
                <a:latin typeface="Poppins"/>
                <a:ea typeface="Poppins"/>
                <a:cs typeface="Poppins"/>
                <a:sym typeface="Poppins"/>
              </a:rPr>
              <a:t>ecide on database type</a:t>
            </a:r>
          </a:p>
          <a:p>
            <a:pPr marL="171450" lvl="0" indent="-171450" algn="l" rtl="0">
              <a:lnSpc>
                <a:spcPct val="150000"/>
              </a:lnSpc>
              <a:spcBef>
                <a:spcPts val="0"/>
              </a:spcBef>
              <a:spcAft>
                <a:spcPts val="0"/>
              </a:spcAft>
              <a:buFont typeface="Wingdings" panose="05000000000000000000" pitchFamily="2" charset="2"/>
              <a:buChar char="§"/>
            </a:pPr>
            <a:r>
              <a:rPr lang="en" sz="1200" dirty="0">
                <a:solidFill>
                  <a:srgbClr val="434343"/>
                </a:solidFill>
                <a:latin typeface="Poppins"/>
                <a:ea typeface="Poppins"/>
                <a:cs typeface="Poppins"/>
                <a:sym typeface="Poppins"/>
              </a:rPr>
              <a:t>Build my ERD Model</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C</a:t>
            </a:r>
            <a:r>
              <a:rPr lang="en" sz="1200" dirty="0" smtClean="0">
                <a:solidFill>
                  <a:srgbClr val="434343"/>
                </a:solidFill>
                <a:latin typeface="Poppins"/>
                <a:ea typeface="Poppins"/>
                <a:cs typeface="Poppins"/>
                <a:sym typeface="Poppins"/>
              </a:rPr>
              <a:t>reation of  </a:t>
            </a:r>
            <a:r>
              <a:rPr lang="en" sz="1200" dirty="0">
                <a:solidFill>
                  <a:srgbClr val="434343"/>
                </a:solidFill>
                <a:latin typeface="Poppins"/>
                <a:ea typeface="Poppins"/>
                <a:cs typeface="Poppins"/>
                <a:sym typeface="Poppins"/>
              </a:rPr>
              <a:t>database and </a:t>
            </a:r>
            <a:r>
              <a:rPr lang="en" sz="1200" dirty="0" smtClean="0">
                <a:solidFill>
                  <a:srgbClr val="434343"/>
                </a:solidFill>
                <a:latin typeface="Poppins"/>
                <a:ea typeface="Poppins"/>
                <a:cs typeface="Poppins"/>
                <a:sym typeface="Poppins"/>
              </a:rPr>
              <a:t>data importation</a:t>
            </a:r>
            <a:endParaRPr lang="en" sz="1200" dirty="0">
              <a:solidFill>
                <a:srgbClr val="434343"/>
              </a:solidFill>
              <a:latin typeface="Poppins"/>
              <a:ea typeface="Poppins"/>
              <a:cs typeface="Poppins"/>
              <a:sym typeface="Poppins"/>
            </a:endParaRPr>
          </a:p>
          <a:p>
            <a:pPr marL="171450" indent="-171450">
              <a:lnSpc>
                <a:spcPct val="150000"/>
              </a:lnSpc>
              <a:buFont typeface="Wingdings" panose="05000000000000000000" pitchFamily="2" charset="2"/>
              <a:buChar char="§"/>
            </a:pPr>
            <a:r>
              <a:rPr lang="en-US" sz="1200" dirty="0">
                <a:solidFill>
                  <a:srgbClr val="434343"/>
                </a:solidFill>
                <a:latin typeface="Poppins"/>
                <a:ea typeface="Poppins"/>
                <a:cs typeface="Poppins"/>
              </a:rPr>
              <a:t>Write queries for insights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691880"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US" sz="1200" b="0" i="0" u="none" strike="noStrike" dirty="0">
                <a:solidFill>
                  <a:srgbClr val="000000"/>
                </a:solidFill>
                <a:effectLst/>
                <a:latin typeface="Arial" panose="020B0604020202020204" pitchFamily="34" charset="0"/>
              </a:rPr>
              <a:t>displays </a:t>
            </a:r>
            <a:r>
              <a:rPr lang="en-US" sz="1200" b="0" i="0" u="none" strike="noStrike" dirty="0" smtClean="0">
                <a:solidFill>
                  <a:srgbClr val="000000"/>
                </a:solidFill>
                <a:effectLst/>
                <a:latin typeface="Arial" panose="020B0604020202020204" pitchFamily="34" charset="0"/>
              </a:rPr>
              <a:t>daily usage , current reactive power, co2 emission data every 15 minutes in the year 2018</a:t>
            </a: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200" b="0" i="0" u="none" strike="noStrike" dirty="0" smtClean="0">
                <a:solidFill>
                  <a:srgbClr val="000000"/>
                </a:solidFill>
                <a:effectLst/>
                <a:latin typeface="Arial" panose="020B0604020202020204" pitchFamily="34" charset="0"/>
              </a:rPr>
              <a:t>Presents comparable data set from January 1</a:t>
            </a:r>
            <a:r>
              <a:rPr lang="en-US" sz="1200" b="0" i="0" u="none" strike="noStrike" baseline="30000" dirty="0" smtClean="0">
                <a:solidFill>
                  <a:srgbClr val="000000"/>
                </a:solidFill>
                <a:effectLst/>
                <a:latin typeface="Arial" panose="020B0604020202020204" pitchFamily="34" charset="0"/>
              </a:rPr>
              <a:t>st</a:t>
            </a:r>
            <a:r>
              <a:rPr lang="en-US" sz="1200" b="0" i="0" u="none" strike="noStrike" dirty="0" smtClean="0">
                <a:solidFill>
                  <a:srgbClr val="000000"/>
                </a:solidFill>
                <a:effectLst/>
                <a:latin typeface="Arial" panose="020B0604020202020204" pitchFamily="34" charset="0"/>
              </a:rPr>
              <a:t> to 31</a:t>
            </a:r>
            <a:r>
              <a:rPr lang="en-US" sz="1200" b="0" i="0" u="none" strike="noStrike" baseline="30000" dirty="0" smtClean="0">
                <a:solidFill>
                  <a:srgbClr val="000000"/>
                </a:solidFill>
                <a:effectLst/>
                <a:latin typeface="Arial" panose="020B0604020202020204" pitchFamily="34" charset="0"/>
              </a:rPr>
              <a:t>st</a:t>
            </a:r>
            <a:r>
              <a:rPr lang="en-US" sz="1200" b="0" i="0" u="none" strike="noStrike" dirty="0" smtClean="0">
                <a:solidFill>
                  <a:srgbClr val="000000"/>
                </a:solidFill>
                <a:effectLst/>
                <a:latin typeface="Arial" panose="020B0604020202020204" pitchFamily="34" charset="0"/>
              </a:rPr>
              <a:t> December 2018 and time slot </a:t>
            </a:r>
          </a:p>
          <a:p>
            <a:endParaRPr lang="en-US" sz="1200" b="0" i="0" u="none" strike="noStrike" dirty="0">
              <a:solidFill>
                <a:srgbClr val="000000"/>
              </a:solidFill>
              <a:effectLst/>
              <a:latin typeface="Arial" panose="020B0604020202020204" pitchFamily="34" charset="0"/>
              <a:hlinkClick r:id="rId4"/>
            </a:endParaRPr>
          </a:p>
          <a:p>
            <a:pPr marL="171450" indent="-171450">
              <a:buFont typeface="Wingdings" panose="05000000000000000000" pitchFamily="2" charset="2"/>
              <a:buChar char="§"/>
            </a:pPr>
            <a:r>
              <a:rPr lang="en-US" sz="1200" dirty="0">
                <a:latin typeface="Arial" panose="020B0604020202020204" pitchFamily="34" charset="0"/>
                <a:hlinkClick r:id="rId4"/>
              </a:rPr>
              <a:t> (pccs.kepco.go.kr)</a:t>
            </a:r>
            <a:endParaRPr lang="en-US" sz="1200" b="0" i="0" u="none" strike="noStrike" dirty="0">
              <a:solidFill>
                <a:srgbClr val="000000"/>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Metadata</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4363130" y="969950"/>
            <a:ext cx="4310900" cy="2201875"/>
          </a:xfrm>
          <a:prstGeom prst="rect">
            <a:avLst/>
          </a:prstGeom>
        </p:spPr>
      </p:pic>
    </p:spTree>
    <p:extLst>
      <p:ext uri="{BB962C8B-B14F-4D97-AF65-F5344CB8AC3E}">
        <p14:creationId xmlns:p14="http://schemas.microsoft.com/office/powerpoint/2010/main" val="2677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7291650" cy="3348900"/>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sz="1600" i="0" u="none" strike="noStrike" dirty="0">
                <a:solidFill>
                  <a:srgbClr val="202124"/>
                </a:solidFill>
                <a:effectLst/>
                <a:latin typeface="Arial" panose="020B0604020202020204" pitchFamily="34" charset="0"/>
              </a:rPr>
              <a:t>Daily </a:t>
            </a:r>
            <a:r>
              <a:rPr lang="en-US" sz="1600" i="0" u="none" strike="noStrike" dirty="0" smtClean="0">
                <a:solidFill>
                  <a:srgbClr val="202124"/>
                </a:solidFill>
                <a:effectLst/>
                <a:latin typeface="Arial" panose="020B0604020202020204" pitchFamily="34" charset="0"/>
              </a:rPr>
              <a:t>recorded usage </a:t>
            </a:r>
            <a:r>
              <a:rPr lang="en-US" sz="1600" dirty="0" smtClean="0">
                <a:solidFill>
                  <a:srgbClr val="202124"/>
                </a:solidFill>
                <a:latin typeface="Arial" panose="020B0604020202020204" pitchFamily="34" charset="0"/>
              </a:rPr>
              <a:t>, </a:t>
            </a:r>
            <a:r>
              <a:rPr lang="en-GB" sz="1600" dirty="0"/>
              <a:t>Lagging Current reactive </a:t>
            </a:r>
            <a:r>
              <a:rPr lang="en-GB" sz="1600" dirty="0" smtClean="0"/>
              <a:t>power, tCO2(CO2, </a:t>
            </a:r>
            <a:r>
              <a:rPr lang="en-GB" sz="1600" dirty="0"/>
              <a:t>Load </a:t>
            </a:r>
            <a:r>
              <a:rPr lang="en-GB" sz="1600" dirty="0" smtClean="0"/>
              <a:t>Type, Week Status, Day of week are available every 15 minutes from the beginning of day of January 1</a:t>
            </a:r>
            <a:r>
              <a:rPr lang="en-GB" sz="1600" baseline="30000" dirty="0" smtClean="0"/>
              <a:t>st</a:t>
            </a:r>
            <a:r>
              <a:rPr lang="en-GB" sz="1600" dirty="0" smtClean="0"/>
              <a:t> to 31</a:t>
            </a:r>
            <a:r>
              <a:rPr lang="en-GB" sz="1600" baseline="30000" dirty="0" smtClean="0"/>
              <a:t>st</a:t>
            </a:r>
            <a:r>
              <a:rPr lang="en-GB" sz="1600" dirty="0" smtClean="0"/>
              <a:t> December 2018.</a:t>
            </a:r>
          </a:p>
          <a:p>
            <a:pPr marL="285750" indent="-285750">
              <a:buFont typeface="Wingdings" panose="05000000000000000000" pitchFamily="2" charset="2"/>
              <a:buChar char="§"/>
            </a:pPr>
            <a:endParaRPr lang="en-GB" i="0" u="none" strike="noStrike" dirty="0" smtClean="0">
              <a:solidFill>
                <a:srgbClr val="202124"/>
              </a:solidFill>
              <a:effectLst/>
              <a:latin typeface="Arial" panose="020B0604020202020204" pitchFamily="34" charset="0"/>
            </a:endParaRPr>
          </a:p>
          <a:p>
            <a:pPr marL="285750" indent="-285750">
              <a:buFont typeface="Wingdings" panose="05000000000000000000" pitchFamily="2" charset="2"/>
              <a:buChar char="§"/>
            </a:pPr>
            <a:endParaRPr lang="en-GB"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endParaRPr lang="en-US" i="0" u="none" strike="noStrike" dirty="0">
              <a:solidFill>
                <a:srgbClr val="202124"/>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926447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551484"/>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Importing necessary libraries</a:t>
            </a:r>
          </a:p>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Importing Data by reading csv file by pandas</a:t>
            </a:r>
          </a:p>
          <a:p>
            <a:pPr lvl="0" algn="l" rtl="0">
              <a:lnSpc>
                <a:spcPct val="100000"/>
              </a:lnSpc>
              <a:spcBef>
                <a:spcPts val="0"/>
              </a:spcBef>
              <a:spcAft>
                <a:spcPts val="0"/>
              </a:spcAft>
            </a:pPr>
            <a:endParaRPr lang="de-DE" sz="1200" dirty="0" smtClean="0">
              <a:solidFill>
                <a:srgbClr val="434343"/>
              </a:solidFill>
              <a:latin typeface="Poppins Medium"/>
              <a:ea typeface="Poppins Medium"/>
              <a:cs typeface="Poppins Medium"/>
              <a:sym typeface="Poppins Medium"/>
            </a:endParaRPr>
          </a:p>
          <a:p>
            <a:pPr marL="228600" lvl="0" indent="-228600" algn="l" rtl="0">
              <a:lnSpc>
                <a:spcPct val="100000"/>
              </a:lnSpc>
              <a:spcBef>
                <a:spcPts val="0"/>
              </a:spcBef>
              <a:spcAft>
                <a:spcPts val="0"/>
              </a:spcAft>
              <a:buFont typeface="+mj-lt"/>
              <a:buAutoNum type="arabicPeriod"/>
            </a:pPr>
            <a:r>
              <a:rPr lang="de-DE" sz="1200" dirty="0" smtClean="0">
                <a:solidFill>
                  <a:srgbClr val="434343"/>
                </a:solidFill>
                <a:latin typeface="Poppins Medium"/>
                <a:ea typeface="Poppins Medium"/>
                <a:cs typeface="Poppins Medium"/>
                <a:sym typeface="Poppins Medium"/>
              </a:rPr>
              <a:t>Initialization of Data Cleaning Process</a:t>
            </a:r>
          </a:p>
          <a:p>
            <a:pPr marL="171450" lvl="2" indent="-171450">
              <a:buFont typeface="Arial" panose="020B0604020202020204" pitchFamily="34" charset="0"/>
              <a:buChar char="•"/>
            </a:pPr>
            <a:r>
              <a:rPr lang="de-DE" sz="1200" dirty="0" smtClean="0">
                <a:solidFill>
                  <a:srgbClr val="434343"/>
                </a:solidFill>
                <a:latin typeface="Poppins Medium"/>
                <a:ea typeface="Poppins Medium"/>
                <a:cs typeface="Poppins Medium"/>
                <a:sym typeface="Poppins Medium"/>
              </a:rPr>
              <a:t>Checking .info(), .shape() to get more details of the data.</a:t>
            </a:r>
          </a:p>
          <a:p>
            <a:pPr marL="171450" lvl="2" indent="-171450">
              <a:buFont typeface="Arial" panose="020B0604020202020204" pitchFamily="34" charset="0"/>
              <a:buChar char="•"/>
            </a:pPr>
            <a:r>
              <a:rPr lang="de-DE" sz="1200" dirty="0" smtClean="0">
                <a:solidFill>
                  <a:srgbClr val="434343"/>
                </a:solidFill>
                <a:latin typeface="Poppins Medium"/>
                <a:ea typeface="Poppins Medium"/>
                <a:cs typeface="Poppins Medium"/>
                <a:sym typeface="Poppins Medium"/>
              </a:rPr>
              <a:t>Checking column names to verify whether there is a unwanted space or not and changed to the common name structure.</a:t>
            </a:r>
          </a:p>
          <a:p>
            <a:pPr marL="171450" lvl="2" indent="-171450">
              <a:buFont typeface="Arial" panose="020B0604020202020204" pitchFamily="34" charset="0"/>
              <a:buChar char="•"/>
            </a:pPr>
            <a:r>
              <a:rPr lang="de-DE" sz="1200" dirty="0" smtClean="0">
                <a:solidFill>
                  <a:srgbClr val="434343"/>
                </a:solidFill>
                <a:latin typeface="Poppins Medium"/>
                <a:ea typeface="Poppins Medium"/>
                <a:cs typeface="Poppins Medium"/>
                <a:sym typeface="Poppins Medium"/>
              </a:rPr>
              <a:t>Checking data types(.dtypes) whether they are in the correct data variables</a:t>
            </a:r>
          </a:p>
          <a:p>
            <a:pPr lvl="2"/>
            <a:endParaRPr lang="de-DE" sz="1200" dirty="0" smtClean="0">
              <a:solidFill>
                <a:srgbClr val="434343"/>
              </a:solidFill>
              <a:latin typeface="Poppins Medium"/>
              <a:ea typeface="Poppins Medium"/>
              <a:cs typeface="Poppins Medium"/>
              <a:sym typeface="Poppins Medium"/>
            </a:endParaRPr>
          </a:p>
          <a:p>
            <a:pPr lvl="2"/>
            <a:r>
              <a:rPr lang="de-DE" sz="1200" dirty="0" smtClean="0">
                <a:solidFill>
                  <a:srgbClr val="434343"/>
                </a:solidFill>
                <a:latin typeface="Poppins Medium"/>
                <a:ea typeface="Poppins Medium"/>
                <a:cs typeface="Poppins Medium"/>
                <a:sym typeface="Poppins Medium"/>
              </a:rPr>
              <a:t>2. Checking and dealing with missing values</a:t>
            </a:r>
          </a:p>
          <a:p>
            <a:pPr lvl="2"/>
            <a:endParaRPr lang="de-DE" sz="1200" dirty="0">
              <a:solidFill>
                <a:srgbClr val="434343"/>
              </a:solidFill>
              <a:latin typeface="Poppins Medium"/>
              <a:ea typeface="Poppins Medium"/>
              <a:cs typeface="Poppins Medium"/>
              <a:sym typeface="Poppins Medium"/>
            </a:endParaRPr>
          </a:p>
          <a:p>
            <a:pPr lvl="2"/>
            <a:r>
              <a:rPr lang="de-DE" sz="1200" dirty="0" smtClean="0">
                <a:solidFill>
                  <a:srgbClr val="434343"/>
                </a:solidFill>
                <a:latin typeface="Poppins Medium"/>
                <a:ea typeface="Poppins Medium"/>
                <a:cs typeface="Poppins Medium"/>
                <a:sym typeface="Poppins Medium"/>
              </a:rPr>
              <a:t>3. Getting </a:t>
            </a:r>
            <a:r>
              <a:rPr lang="de-DE" sz="1200" dirty="0">
                <a:solidFill>
                  <a:srgbClr val="434343"/>
                </a:solidFill>
                <a:latin typeface="Poppins Medium"/>
                <a:ea typeface="Poppins Medium"/>
                <a:cs typeface="Poppins Medium"/>
                <a:sym typeface="Poppins Medium"/>
              </a:rPr>
              <a:t>exploratory analysis and dealing with </a:t>
            </a:r>
            <a:r>
              <a:rPr lang="de-DE" sz="1200" dirty="0" smtClean="0">
                <a:solidFill>
                  <a:srgbClr val="434343"/>
                </a:solidFill>
                <a:latin typeface="Poppins Medium"/>
                <a:ea typeface="Poppins Medium"/>
                <a:cs typeface="Poppins Medium"/>
                <a:sym typeface="Poppins Medium"/>
              </a:rPr>
              <a:t>           outliers by using .describe() function </a:t>
            </a:r>
            <a:r>
              <a:rPr lang="de-DE" sz="1200" dirty="0">
                <a:solidFill>
                  <a:srgbClr val="434343"/>
                </a:solidFill>
                <a:latin typeface="Poppins Medium"/>
                <a:ea typeface="Poppins Medium"/>
                <a:cs typeface="Poppins Medium"/>
                <a:sym typeface="Poppins Medium"/>
              </a:rPr>
              <a:t>	</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5343394" y="428225"/>
            <a:ext cx="3010161" cy="2110923"/>
          </a:xfrm>
          <a:prstGeom prst="rect">
            <a:avLst/>
          </a:prstGeom>
        </p:spPr>
      </p:pic>
      <p:pic>
        <p:nvPicPr>
          <p:cNvPr id="5" name="Picture 4"/>
          <p:cNvPicPr>
            <a:picLocks noChangeAspect="1"/>
          </p:cNvPicPr>
          <p:nvPr/>
        </p:nvPicPr>
        <p:blipFill>
          <a:blip r:embed="rId5"/>
          <a:stretch>
            <a:fillRect/>
          </a:stretch>
        </p:blipFill>
        <p:spPr>
          <a:xfrm>
            <a:off x="5000464" y="2539148"/>
            <a:ext cx="3353091" cy="209568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sp>
        <p:nvSpPr>
          <p:cNvPr id="7" name="Google Shape;117;p22"/>
          <p:cNvSpPr txBox="1"/>
          <p:nvPr/>
        </p:nvSpPr>
        <p:spPr>
          <a:xfrm>
            <a:off x="561000" y="922326"/>
            <a:ext cx="3622061" cy="1068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Checking Ouliers using boxplots for each numerical columns and removing the outliers using drop functions</a:t>
            </a:r>
            <a:r>
              <a:rPr lang="de-DE" sz="1200" dirty="0">
                <a:solidFill>
                  <a:srgbClr val="434343"/>
                </a:solidFill>
                <a:latin typeface="Poppins Medium"/>
                <a:ea typeface="Poppins Medium"/>
                <a:cs typeface="Poppins Medium"/>
                <a:sym typeface="Poppins Medium"/>
              </a:rPr>
              <a:t>	</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pic>
        <p:nvPicPr>
          <p:cNvPr id="3" name="Picture 2"/>
          <p:cNvPicPr>
            <a:picLocks noChangeAspect="1"/>
          </p:cNvPicPr>
          <p:nvPr/>
        </p:nvPicPr>
        <p:blipFill>
          <a:blip r:embed="rId4"/>
          <a:stretch>
            <a:fillRect/>
          </a:stretch>
        </p:blipFill>
        <p:spPr>
          <a:xfrm>
            <a:off x="3812263" y="1068158"/>
            <a:ext cx="4923587" cy="2189392"/>
          </a:xfrm>
          <a:prstGeom prst="rect">
            <a:avLst/>
          </a:prstGeom>
        </p:spPr>
      </p:pic>
      <p:pic>
        <p:nvPicPr>
          <p:cNvPr id="4" name="Picture 3"/>
          <p:cNvPicPr>
            <a:picLocks noChangeAspect="1"/>
          </p:cNvPicPr>
          <p:nvPr/>
        </p:nvPicPr>
        <p:blipFill>
          <a:blip r:embed="rId5"/>
          <a:stretch>
            <a:fillRect/>
          </a:stretch>
        </p:blipFill>
        <p:spPr>
          <a:xfrm>
            <a:off x="912258" y="3403382"/>
            <a:ext cx="5471634" cy="1120237"/>
          </a:xfrm>
          <a:prstGeom prst="rect">
            <a:avLst/>
          </a:prstGeom>
        </p:spPr>
      </p:pic>
    </p:spTree>
    <p:extLst>
      <p:ext uri="{BB962C8B-B14F-4D97-AF65-F5344CB8AC3E}">
        <p14:creationId xmlns:p14="http://schemas.microsoft.com/office/powerpoint/2010/main" val="405661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4521898" y="1081500"/>
            <a:ext cx="4050735" cy="3030550"/>
          </a:xfrm>
          <a:prstGeom prst="rect">
            <a:avLst/>
          </a:prstGeom>
        </p:spPr>
      </p:pic>
      <p:pic>
        <p:nvPicPr>
          <p:cNvPr id="3" name="Picture 2"/>
          <p:cNvPicPr>
            <a:picLocks noChangeAspect="1"/>
          </p:cNvPicPr>
          <p:nvPr/>
        </p:nvPicPr>
        <p:blipFill>
          <a:blip r:embed="rId5"/>
          <a:stretch>
            <a:fillRect/>
          </a:stretch>
        </p:blipFill>
        <p:spPr>
          <a:xfrm>
            <a:off x="1083873" y="922325"/>
            <a:ext cx="3025402" cy="3467400"/>
          </a:xfrm>
          <a:prstGeom prst="rect">
            <a:avLst/>
          </a:prstGeom>
        </p:spPr>
      </p:pic>
    </p:spTree>
    <p:extLst>
      <p:ext uri="{BB962C8B-B14F-4D97-AF65-F5344CB8AC3E}">
        <p14:creationId xmlns:p14="http://schemas.microsoft.com/office/powerpoint/2010/main" val="2840497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2" name="Picture 1"/>
          <p:cNvPicPr>
            <a:picLocks noChangeAspect="1"/>
          </p:cNvPicPr>
          <p:nvPr/>
        </p:nvPicPr>
        <p:blipFill>
          <a:blip r:embed="rId4"/>
          <a:stretch>
            <a:fillRect/>
          </a:stretch>
        </p:blipFill>
        <p:spPr>
          <a:xfrm>
            <a:off x="3199679" y="922325"/>
            <a:ext cx="5332448" cy="3516325"/>
          </a:xfrm>
          <a:prstGeom prst="rect">
            <a:avLst/>
          </a:prstGeom>
        </p:spPr>
      </p:pic>
      <p:sp>
        <p:nvSpPr>
          <p:cNvPr id="7" name="Google Shape;117;p22"/>
          <p:cNvSpPr txBox="1"/>
          <p:nvPr/>
        </p:nvSpPr>
        <p:spPr>
          <a:xfrm>
            <a:off x="556950" y="2038350"/>
            <a:ext cx="2919675" cy="8910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sz="1200" dirty="0" smtClean="0">
                <a:solidFill>
                  <a:srgbClr val="434343"/>
                </a:solidFill>
                <a:latin typeface="Poppins Medium"/>
                <a:ea typeface="Poppins Medium"/>
                <a:cs typeface="Poppins Medium"/>
                <a:sym typeface="Poppins Medium"/>
              </a:rPr>
              <a:t>Barplot to show the usage of power changes by every 15 minutes in the whole year 2018</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1668158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1052</Words>
  <Application>Microsoft Office PowerPoint</Application>
  <PresentationFormat>On-screen Show (16:9)</PresentationFormat>
  <Paragraphs>184</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Poppins Medium</vt:lpstr>
      <vt:lpstr>Helvetica Neue Light</vt:lpstr>
      <vt:lpstr>Bookman Old Style</vt:lpstr>
      <vt:lpstr>Slack-Lato</vt:lpstr>
      <vt:lpstr>Helvetica Neue</vt:lpstr>
      <vt:lpstr>Lato</vt:lpstr>
      <vt:lpstr>Libre Franklin</vt:lpstr>
      <vt:lpstr>Poppins</vt:lpstr>
      <vt:lpstr>Wingdings</vt:lpstr>
      <vt:lpstr>Arial</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Vithushan</dc:creator>
  <cp:lastModifiedBy>vithushan.vadivel@outlook.com</cp:lastModifiedBy>
  <cp:revision>35</cp:revision>
  <dcterms:modified xsi:type="dcterms:W3CDTF">2022-09-22T19:58:33Z</dcterms:modified>
</cp:coreProperties>
</file>